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9" r:id="rId2"/>
  </p:sldMasterIdLst>
  <p:notesMasterIdLst>
    <p:notesMasterId r:id="rId42"/>
  </p:notesMasterIdLst>
  <p:sldIdLst>
    <p:sldId id="320" r:id="rId3"/>
    <p:sldId id="334" r:id="rId4"/>
    <p:sldId id="352" r:id="rId5"/>
    <p:sldId id="321" r:id="rId6"/>
    <p:sldId id="325" r:id="rId7"/>
    <p:sldId id="326" r:id="rId8"/>
    <p:sldId id="327" r:id="rId9"/>
    <p:sldId id="328" r:id="rId10"/>
    <p:sldId id="331" r:id="rId11"/>
    <p:sldId id="330" r:id="rId12"/>
    <p:sldId id="329" r:id="rId13"/>
    <p:sldId id="322" r:id="rId14"/>
    <p:sldId id="336" r:id="rId15"/>
    <p:sldId id="337" r:id="rId16"/>
    <p:sldId id="342" r:id="rId17"/>
    <p:sldId id="323" r:id="rId18"/>
    <p:sldId id="341" r:id="rId19"/>
    <p:sldId id="332" r:id="rId20"/>
    <p:sldId id="338" r:id="rId21"/>
    <p:sldId id="339" r:id="rId22"/>
    <p:sldId id="340" r:id="rId23"/>
    <p:sldId id="343" r:id="rId24"/>
    <p:sldId id="346" r:id="rId25"/>
    <p:sldId id="344" r:id="rId26"/>
    <p:sldId id="345" r:id="rId27"/>
    <p:sldId id="348" r:id="rId28"/>
    <p:sldId id="347" r:id="rId29"/>
    <p:sldId id="351" r:id="rId30"/>
    <p:sldId id="349" r:id="rId31"/>
    <p:sldId id="350" r:id="rId32"/>
    <p:sldId id="353" r:id="rId33"/>
    <p:sldId id="391" r:id="rId34"/>
    <p:sldId id="308" r:id="rId35"/>
    <p:sldId id="394" r:id="rId36"/>
    <p:sldId id="392" r:id="rId37"/>
    <p:sldId id="395" r:id="rId38"/>
    <p:sldId id="396" r:id="rId39"/>
    <p:sldId id="398" r:id="rId40"/>
    <p:sldId id="39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248660-B61C-4CD3-867A-33BCD589356B}" v="124" dt="2025-07-22T22:51:43.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9" autoAdjust="0"/>
    <p:restoredTop sz="70316" autoAdjust="0"/>
  </p:normalViewPr>
  <p:slideViewPr>
    <p:cSldViewPr snapToGrid="0">
      <p:cViewPr>
        <p:scale>
          <a:sx n="64" d="100"/>
          <a:sy n="64" d="100"/>
        </p:scale>
        <p:origin x="720" y="32"/>
      </p:cViewPr>
      <p:guideLst/>
    </p:cSldViewPr>
  </p:slideViewPr>
  <p:notesTextViewPr>
    <p:cViewPr>
      <p:scale>
        <a:sx n="1" d="1"/>
        <a:sy n="1" d="1"/>
      </p:scale>
      <p:origin x="0" y="-164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Ruiz Pinto" userId="9c217c91-3b98-4993-a8b1-17bf7847be9d" providerId="ADAL" clId="{3A248660-B61C-4CD3-867A-33BCD589356B}"/>
    <pc:docChg chg="undo custSel addSld delSld modSld">
      <pc:chgData name="Paul Ruiz Pinto" userId="9c217c91-3b98-4993-a8b1-17bf7847be9d" providerId="ADAL" clId="{3A248660-B61C-4CD3-867A-33BCD589356B}" dt="2025-07-26T23:58:37.322" v="1187" actId="20577"/>
      <pc:docMkLst>
        <pc:docMk/>
      </pc:docMkLst>
      <pc:sldChg chg="delSp modSp mod">
        <pc:chgData name="Paul Ruiz Pinto" userId="9c217c91-3b98-4993-a8b1-17bf7847be9d" providerId="ADAL" clId="{3A248660-B61C-4CD3-867A-33BCD589356B}" dt="2025-07-17T00:51:36.812" v="15" actId="478"/>
        <pc:sldMkLst>
          <pc:docMk/>
          <pc:sldMk cId="1455827658" sldId="327"/>
        </pc:sldMkLst>
      </pc:sldChg>
      <pc:sldChg chg="addSp modSp del mod">
        <pc:chgData name="Paul Ruiz Pinto" userId="9c217c91-3b98-4993-a8b1-17bf7847be9d" providerId="ADAL" clId="{3A248660-B61C-4CD3-867A-33BCD589356B}" dt="2025-07-21T03:18:42.438" v="191" actId="47"/>
        <pc:sldMkLst>
          <pc:docMk/>
          <pc:sldMk cId="2975029862" sldId="354"/>
        </pc:sldMkLst>
      </pc:sldChg>
      <pc:sldChg chg="del">
        <pc:chgData name="Paul Ruiz Pinto" userId="9c217c91-3b98-4993-a8b1-17bf7847be9d" providerId="ADAL" clId="{3A248660-B61C-4CD3-867A-33BCD589356B}" dt="2025-07-21T03:27:42.895" v="220" actId="47"/>
        <pc:sldMkLst>
          <pc:docMk/>
          <pc:sldMk cId="798594928" sldId="355"/>
        </pc:sldMkLst>
      </pc:sldChg>
      <pc:sldChg chg="del">
        <pc:chgData name="Paul Ruiz Pinto" userId="9c217c91-3b98-4993-a8b1-17bf7847be9d" providerId="ADAL" clId="{3A248660-B61C-4CD3-867A-33BCD589356B}" dt="2025-07-21T03:27:24.700" v="218" actId="47"/>
        <pc:sldMkLst>
          <pc:docMk/>
          <pc:sldMk cId="105732074" sldId="356"/>
        </pc:sldMkLst>
      </pc:sldChg>
      <pc:sldChg chg="del">
        <pc:chgData name="Paul Ruiz Pinto" userId="9c217c91-3b98-4993-a8b1-17bf7847be9d" providerId="ADAL" clId="{3A248660-B61C-4CD3-867A-33BCD589356B}" dt="2025-07-21T03:27:21.249" v="214" actId="47"/>
        <pc:sldMkLst>
          <pc:docMk/>
          <pc:sldMk cId="32604738" sldId="357"/>
        </pc:sldMkLst>
      </pc:sldChg>
      <pc:sldChg chg="addSp delSp modSp del mod">
        <pc:chgData name="Paul Ruiz Pinto" userId="9c217c91-3b98-4993-a8b1-17bf7847be9d" providerId="ADAL" clId="{3A248660-B61C-4CD3-867A-33BCD589356B}" dt="2025-07-21T03:27:20.492" v="213" actId="47"/>
        <pc:sldMkLst>
          <pc:docMk/>
          <pc:sldMk cId="2504815806" sldId="358"/>
        </pc:sldMkLst>
      </pc:sldChg>
      <pc:sldChg chg="del">
        <pc:chgData name="Paul Ruiz Pinto" userId="9c217c91-3b98-4993-a8b1-17bf7847be9d" providerId="ADAL" clId="{3A248660-B61C-4CD3-867A-33BCD589356B}" dt="2025-07-21T03:27:23.368" v="217" actId="47"/>
        <pc:sldMkLst>
          <pc:docMk/>
          <pc:sldMk cId="1068691329" sldId="359"/>
        </pc:sldMkLst>
      </pc:sldChg>
      <pc:sldChg chg="del">
        <pc:chgData name="Paul Ruiz Pinto" userId="9c217c91-3b98-4993-a8b1-17bf7847be9d" providerId="ADAL" clId="{3A248660-B61C-4CD3-867A-33BCD589356B}" dt="2025-07-21T03:27:22.696" v="216" actId="47"/>
        <pc:sldMkLst>
          <pc:docMk/>
          <pc:sldMk cId="2817824308" sldId="360"/>
        </pc:sldMkLst>
      </pc:sldChg>
      <pc:sldChg chg="del">
        <pc:chgData name="Paul Ruiz Pinto" userId="9c217c91-3b98-4993-a8b1-17bf7847be9d" providerId="ADAL" clId="{3A248660-B61C-4CD3-867A-33BCD589356B}" dt="2025-07-21T03:27:21.836" v="215" actId="47"/>
        <pc:sldMkLst>
          <pc:docMk/>
          <pc:sldMk cId="149513749" sldId="361"/>
        </pc:sldMkLst>
      </pc:sldChg>
      <pc:sldChg chg="addSp delSp modSp new mod modAnim modNotesTx">
        <pc:chgData name="Paul Ruiz Pinto" userId="9c217c91-3b98-4993-a8b1-17bf7847be9d" providerId="ADAL" clId="{3A248660-B61C-4CD3-867A-33BCD589356B}" dt="2025-07-26T23:49:24.244" v="1163" actId="6549"/>
        <pc:sldMkLst>
          <pc:docMk/>
          <pc:sldMk cId="2714418743" sldId="392"/>
        </pc:sldMkLst>
        <pc:spChg chg="mod">
          <ac:chgData name="Paul Ruiz Pinto" userId="9c217c91-3b98-4993-a8b1-17bf7847be9d" providerId="ADAL" clId="{3A248660-B61C-4CD3-867A-33BCD589356B}" dt="2025-07-21T04:19:17.154" v="534" actId="20577"/>
          <ac:spMkLst>
            <pc:docMk/>
            <pc:sldMk cId="2714418743" sldId="392"/>
            <ac:spMk id="2" creationId="{4262041D-8524-2842-E245-C08C25AD252F}"/>
          </ac:spMkLst>
        </pc:spChg>
        <pc:spChg chg="add mod">
          <ac:chgData name="Paul Ruiz Pinto" userId="9c217c91-3b98-4993-a8b1-17bf7847be9d" providerId="ADAL" clId="{3A248660-B61C-4CD3-867A-33BCD589356B}" dt="2025-07-22T00:54:41.958" v="918" actId="1076"/>
          <ac:spMkLst>
            <pc:docMk/>
            <pc:sldMk cId="2714418743" sldId="392"/>
            <ac:spMk id="5" creationId="{A9AB6F36-2CF1-F0B8-B7E6-B1A6D28F6FFA}"/>
          </ac:spMkLst>
        </pc:spChg>
        <pc:spChg chg="add mod">
          <ac:chgData name="Paul Ruiz Pinto" userId="9c217c91-3b98-4993-a8b1-17bf7847be9d" providerId="ADAL" clId="{3A248660-B61C-4CD3-867A-33BCD589356B}" dt="2025-07-21T04:01:33.221" v="416" actId="14861"/>
          <ac:spMkLst>
            <pc:docMk/>
            <pc:sldMk cId="2714418743" sldId="392"/>
            <ac:spMk id="8" creationId="{896D1081-2645-DDAD-1908-1F165D492319}"/>
          </ac:spMkLst>
        </pc:spChg>
        <pc:spChg chg="add mod">
          <ac:chgData name="Paul Ruiz Pinto" userId="9c217c91-3b98-4993-a8b1-17bf7847be9d" providerId="ADAL" clId="{3A248660-B61C-4CD3-867A-33BCD589356B}" dt="2025-07-21T04:04:44.914" v="479" actId="14861"/>
          <ac:spMkLst>
            <pc:docMk/>
            <pc:sldMk cId="2714418743" sldId="392"/>
            <ac:spMk id="11" creationId="{8C4C1142-B4B0-4EB9-647B-186962957E27}"/>
          </ac:spMkLst>
        </pc:spChg>
        <pc:spChg chg="add mod">
          <ac:chgData name="Paul Ruiz Pinto" userId="9c217c91-3b98-4993-a8b1-17bf7847be9d" providerId="ADAL" clId="{3A248660-B61C-4CD3-867A-33BCD589356B}" dt="2025-07-21T04:04:51.950" v="480" actId="14861"/>
          <ac:spMkLst>
            <pc:docMk/>
            <pc:sldMk cId="2714418743" sldId="392"/>
            <ac:spMk id="12" creationId="{ED04C53A-6EBB-AF39-6CA4-343ACA22CFC7}"/>
          </ac:spMkLst>
        </pc:spChg>
        <pc:spChg chg="add mod">
          <ac:chgData name="Paul Ruiz Pinto" userId="9c217c91-3b98-4993-a8b1-17bf7847be9d" providerId="ADAL" clId="{3A248660-B61C-4CD3-867A-33BCD589356B}" dt="2025-07-21T04:04:59.765" v="481" actId="14861"/>
          <ac:spMkLst>
            <pc:docMk/>
            <pc:sldMk cId="2714418743" sldId="392"/>
            <ac:spMk id="13" creationId="{EB6883DB-D8E4-9205-50F5-464201A9EC7B}"/>
          </ac:spMkLst>
        </pc:spChg>
        <pc:picChg chg="add mod">
          <ac:chgData name="Paul Ruiz Pinto" userId="9c217c91-3b98-4993-a8b1-17bf7847be9d" providerId="ADAL" clId="{3A248660-B61C-4CD3-867A-33BCD589356B}" dt="2025-07-21T03:57:01.760" v="398" actId="1076"/>
          <ac:picMkLst>
            <pc:docMk/>
            <pc:sldMk cId="2714418743" sldId="392"/>
            <ac:picMk id="7" creationId="{819536C9-1CB8-5669-49BE-B1D960278351}"/>
          </ac:picMkLst>
        </pc:picChg>
        <pc:picChg chg="add mod ord">
          <ac:chgData name="Paul Ruiz Pinto" userId="9c217c91-3b98-4993-a8b1-17bf7847be9d" providerId="ADAL" clId="{3A248660-B61C-4CD3-867A-33BCD589356B}" dt="2025-07-21T04:05:07.329" v="482" actId="1076"/>
          <ac:picMkLst>
            <pc:docMk/>
            <pc:sldMk cId="2714418743" sldId="392"/>
            <ac:picMk id="10" creationId="{0575F291-D51C-2AE3-01EF-B97A112FEFF2}"/>
          </ac:picMkLst>
        </pc:picChg>
      </pc:sldChg>
      <pc:sldChg chg="add del">
        <pc:chgData name="Paul Ruiz Pinto" userId="9c217c91-3b98-4993-a8b1-17bf7847be9d" providerId="ADAL" clId="{3A248660-B61C-4CD3-867A-33BCD589356B}" dt="2025-07-21T04:07:25.243" v="484" actId="47"/>
        <pc:sldMkLst>
          <pc:docMk/>
          <pc:sldMk cId="4212748172" sldId="393"/>
        </pc:sldMkLst>
      </pc:sldChg>
      <pc:sldChg chg="addSp modSp new mod modAnim modNotesTx">
        <pc:chgData name="Paul Ruiz Pinto" userId="9c217c91-3b98-4993-a8b1-17bf7847be9d" providerId="ADAL" clId="{3A248660-B61C-4CD3-867A-33BCD589356B}" dt="2025-07-21T20:27:27.999" v="857"/>
        <pc:sldMkLst>
          <pc:docMk/>
          <pc:sldMk cId="3823053090" sldId="394"/>
        </pc:sldMkLst>
        <pc:spChg chg="mod">
          <ac:chgData name="Paul Ruiz Pinto" userId="9c217c91-3b98-4993-a8b1-17bf7847be9d" providerId="ADAL" clId="{3A248660-B61C-4CD3-867A-33BCD589356B}" dt="2025-07-21T04:54:17.298" v="683" actId="20577"/>
          <ac:spMkLst>
            <pc:docMk/>
            <pc:sldMk cId="3823053090" sldId="394"/>
            <ac:spMk id="2" creationId="{E6E49604-1C12-F13D-C9CB-E52D9C6A6EFB}"/>
          </ac:spMkLst>
        </pc:spChg>
        <pc:picChg chg="add mod">
          <ac:chgData name="Paul Ruiz Pinto" userId="9c217c91-3b98-4993-a8b1-17bf7847be9d" providerId="ADAL" clId="{3A248660-B61C-4CD3-867A-33BCD589356B}" dt="2025-07-21T20:27:23.891" v="856" actId="1076"/>
          <ac:picMkLst>
            <pc:docMk/>
            <pc:sldMk cId="3823053090" sldId="394"/>
            <ac:picMk id="4" creationId="{8844B96F-B00A-670A-4C1D-2CA43F1FF6FA}"/>
          </ac:picMkLst>
        </pc:picChg>
      </pc:sldChg>
      <pc:sldChg chg="addSp delSp modSp add mod">
        <pc:chgData name="Paul Ruiz Pinto" userId="9c217c91-3b98-4993-a8b1-17bf7847be9d" providerId="ADAL" clId="{3A248660-B61C-4CD3-867A-33BCD589356B}" dt="2025-07-21T04:54:00.204" v="665" actId="20577"/>
        <pc:sldMkLst>
          <pc:docMk/>
          <pc:sldMk cId="1314120715" sldId="395"/>
        </pc:sldMkLst>
        <pc:spChg chg="mod">
          <ac:chgData name="Paul Ruiz Pinto" userId="9c217c91-3b98-4993-a8b1-17bf7847be9d" providerId="ADAL" clId="{3A248660-B61C-4CD3-867A-33BCD589356B}" dt="2025-07-21T04:54:00.204" v="665" actId="20577"/>
          <ac:spMkLst>
            <pc:docMk/>
            <pc:sldMk cId="1314120715" sldId="395"/>
            <ac:spMk id="2" creationId="{AEBF75BF-2CE3-8C15-636F-ED434286CAA9}"/>
          </ac:spMkLst>
        </pc:spChg>
        <pc:picChg chg="add mod">
          <ac:chgData name="Paul Ruiz Pinto" userId="9c217c91-3b98-4993-a8b1-17bf7847be9d" providerId="ADAL" clId="{3A248660-B61C-4CD3-867A-33BCD589356B}" dt="2025-07-21T04:07:39.468" v="490" actId="1076"/>
          <ac:picMkLst>
            <pc:docMk/>
            <pc:sldMk cId="1314120715" sldId="395"/>
            <ac:picMk id="4" creationId="{E19DC3E6-F672-AF38-E614-578CB850944A}"/>
          </ac:picMkLst>
        </pc:picChg>
      </pc:sldChg>
      <pc:sldChg chg="addSp delSp modSp add mod modNotesTx">
        <pc:chgData name="Paul Ruiz Pinto" userId="9c217c91-3b98-4993-a8b1-17bf7847be9d" providerId="ADAL" clId="{3A248660-B61C-4CD3-867A-33BCD589356B}" dt="2025-07-26T23:58:37.322" v="1187" actId="20577"/>
        <pc:sldMkLst>
          <pc:docMk/>
          <pc:sldMk cId="2786311342" sldId="396"/>
        </pc:sldMkLst>
        <pc:spChg chg="mod">
          <ac:chgData name="Paul Ruiz Pinto" userId="9c217c91-3b98-4993-a8b1-17bf7847be9d" providerId="ADAL" clId="{3A248660-B61C-4CD3-867A-33BCD589356B}" dt="2025-07-21T04:20:07.952" v="543" actId="20577"/>
          <ac:spMkLst>
            <pc:docMk/>
            <pc:sldMk cId="2786311342" sldId="396"/>
            <ac:spMk id="2" creationId="{C844F27D-E536-138C-3EDF-13F5AA9DBAAE}"/>
          </ac:spMkLst>
        </pc:spChg>
        <pc:spChg chg="add mod">
          <ac:chgData name="Paul Ruiz Pinto" userId="9c217c91-3b98-4993-a8b1-17bf7847be9d" providerId="ADAL" clId="{3A248660-B61C-4CD3-867A-33BCD589356B}" dt="2025-07-21T04:18:36.266" v="525"/>
          <ac:spMkLst>
            <pc:docMk/>
            <pc:sldMk cId="2786311342" sldId="396"/>
            <ac:spMk id="10" creationId="{2D62A3A3-3FFB-EAF2-DE91-E80E28C41F17}"/>
          </ac:spMkLst>
        </pc:spChg>
        <pc:picChg chg="add mod">
          <ac:chgData name="Paul Ruiz Pinto" userId="9c217c91-3b98-4993-a8b1-17bf7847be9d" providerId="ADAL" clId="{3A248660-B61C-4CD3-867A-33BCD589356B}" dt="2025-07-21T04:13:11.547" v="504" actId="1076"/>
          <ac:picMkLst>
            <pc:docMk/>
            <pc:sldMk cId="2786311342" sldId="396"/>
            <ac:picMk id="9" creationId="{6683DF9F-8266-DB57-4098-022035794AA0}"/>
          </ac:picMkLst>
        </pc:picChg>
      </pc:sldChg>
      <pc:sldChg chg="addSp modSp add mod">
        <pc:chgData name="Paul Ruiz Pinto" userId="9c217c91-3b98-4993-a8b1-17bf7847be9d" providerId="ADAL" clId="{3A248660-B61C-4CD3-867A-33BCD589356B}" dt="2025-07-21T05:00:19.285" v="818" actId="1076"/>
        <pc:sldMkLst>
          <pc:docMk/>
          <pc:sldMk cId="2507097938" sldId="397"/>
        </pc:sldMkLst>
      </pc:sldChg>
      <pc:sldChg chg="addSp delSp modSp add mod">
        <pc:chgData name="Paul Ruiz Pinto" userId="9c217c91-3b98-4993-a8b1-17bf7847be9d" providerId="ADAL" clId="{3A248660-B61C-4CD3-867A-33BCD589356B}" dt="2025-07-21T03:34:33.759" v="362" actId="12"/>
        <pc:sldMkLst>
          <pc:docMk/>
          <pc:sldMk cId="184835255" sldId="398"/>
        </pc:sldMkLst>
        <pc:spChg chg="mod">
          <ac:chgData name="Paul Ruiz Pinto" userId="9c217c91-3b98-4993-a8b1-17bf7847be9d" providerId="ADAL" clId="{3A248660-B61C-4CD3-867A-33BCD589356B}" dt="2025-07-21T03:34:10.434" v="360" actId="20577"/>
          <ac:spMkLst>
            <pc:docMk/>
            <pc:sldMk cId="184835255" sldId="398"/>
            <ac:spMk id="2" creationId="{2507AA92-DE5B-689E-9C18-0AAC1A1A46D0}"/>
          </ac:spMkLst>
        </pc:spChg>
        <pc:spChg chg="add mod">
          <ac:chgData name="Paul Ruiz Pinto" userId="9c217c91-3b98-4993-a8b1-17bf7847be9d" providerId="ADAL" clId="{3A248660-B61C-4CD3-867A-33BCD589356B}" dt="2025-07-21T03:34:33.759" v="362" actId="12"/>
          <ac:spMkLst>
            <pc:docMk/>
            <pc:sldMk cId="184835255" sldId="398"/>
            <ac:spMk id="6" creationId="{D55E069C-9D49-9629-6DB5-1C3654FD74F8}"/>
          </ac:spMkLst>
        </pc:spChg>
      </pc:sldChg>
      <pc:sldChg chg="addSp modSp add mod">
        <pc:chgData name="Paul Ruiz Pinto" userId="9c217c91-3b98-4993-a8b1-17bf7847be9d" providerId="ADAL" clId="{3A248660-B61C-4CD3-867A-33BCD589356B}" dt="2025-07-21T03:35:13.837" v="364" actId="11"/>
        <pc:sldMkLst>
          <pc:docMk/>
          <pc:sldMk cId="438186560" sldId="399"/>
        </pc:sldMkLst>
        <pc:spChg chg="mod">
          <ac:chgData name="Paul Ruiz Pinto" userId="9c217c91-3b98-4993-a8b1-17bf7847be9d" providerId="ADAL" clId="{3A248660-B61C-4CD3-867A-33BCD589356B}" dt="2025-07-21T03:34:12.607" v="361" actId="20577"/>
          <ac:spMkLst>
            <pc:docMk/>
            <pc:sldMk cId="438186560" sldId="399"/>
            <ac:spMk id="2" creationId="{47F92AF1-9DA8-F920-1FD3-46DA2721F006}"/>
          </ac:spMkLst>
        </pc:spChg>
        <pc:spChg chg="add mod">
          <ac:chgData name="Paul Ruiz Pinto" userId="9c217c91-3b98-4993-a8b1-17bf7847be9d" providerId="ADAL" clId="{3A248660-B61C-4CD3-867A-33BCD589356B}" dt="2025-07-21T03:35:13.837" v="364" actId="11"/>
          <ac:spMkLst>
            <pc:docMk/>
            <pc:sldMk cId="438186560" sldId="399"/>
            <ac:spMk id="4" creationId="{07E7DDA3-4ABE-B0AF-3A88-510D38D3DA86}"/>
          </ac:spMkLst>
        </pc:spChg>
        <pc:spChg chg="mod">
          <ac:chgData name="Paul Ruiz Pinto" userId="9c217c91-3b98-4993-a8b1-17bf7847be9d" providerId="ADAL" clId="{3A248660-B61C-4CD3-867A-33BCD589356B}" dt="2025-07-21T03:29:40.300" v="284" actId="20577"/>
          <ac:spMkLst>
            <pc:docMk/>
            <pc:sldMk cId="438186560" sldId="399"/>
            <ac:spMk id="6" creationId="{D67DD23E-6DE3-37CC-F300-7A0942D1C47B}"/>
          </ac:spMkLst>
        </pc:spChg>
      </pc:sldChg>
    </pc:docChg>
  </pc:docChgLst>
  <pc:docChgLst>
    <pc:chgData name="Paul Ruiz Pinto" userId="S::ruizpint@qut.edu.au::9c217c91-3b98-4993-a8b1-17bf7847be9d" providerId="AD" clId="Web-{BB27EE7C-DE27-40B6-E2E9-27CC8CE7062E}"/>
    <pc:docChg chg="addSld delSld modSld">
      <pc:chgData name="Paul Ruiz Pinto" userId="S::ruizpint@qut.edu.au::9c217c91-3b98-4993-a8b1-17bf7847be9d" providerId="AD" clId="Web-{BB27EE7C-DE27-40B6-E2E9-27CC8CE7062E}" dt="2025-07-21T23:48:19.647" v="54"/>
      <pc:docMkLst>
        <pc:docMk/>
      </pc:docMkLst>
      <pc:sldChg chg="addSp delSp modSp addAnim delAnim modAnim">
        <pc:chgData name="Paul Ruiz Pinto" userId="S::ruizpint@qut.edu.au::9c217c91-3b98-4993-a8b1-17bf7847be9d" providerId="AD" clId="Web-{BB27EE7C-DE27-40B6-E2E9-27CC8CE7062E}" dt="2025-07-21T23:48:19.647" v="54"/>
        <pc:sldMkLst>
          <pc:docMk/>
          <pc:sldMk cId="2714418743" sldId="392"/>
        </pc:sldMkLst>
        <pc:spChg chg="add mod">
          <ac:chgData name="Paul Ruiz Pinto" userId="S::ruizpint@qut.edu.au::9c217c91-3b98-4993-a8b1-17bf7847be9d" providerId="AD" clId="Web-{BB27EE7C-DE27-40B6-E2E9-27CC8CE7062E}" dt="2025-07-21T23:45:18.424" v="42"/>
          <ac:spMkLst>
            <pc:docMk/>
            <pc:sldMk cId="2714418743" sldId="392"/>
            <ac:spMk id="6" creationId="{C58FD7EB-ADA0-B134-EB52-022323645F90}"/>
          </ac:spMkLst>
        </pc:spChg>
        <pc:spChg chg="add mod">
          <ac:chgData name="Paul Ruiz Pinto" userId="S::ruizpint@qut.edu.au::9c217c91-3b98-4993-a8b1-17bf7847be9d" providerId="AD" clId="Web-{BB27EE7C-DE27-40B6-E2E9-27CC8CE7062E}" dt="2025-07-21T23:45:22.768" v="43"/>
          <ac:spMkLst>
            <pc:docMk/>
            <pc:sldMk cId="2714418743" sldId="392"/>
            <ac:spMk id="9" creationId="{866F0EB7-4559-0955-498F-BC74C2D6A21A}"/>
          </ac:spMkLst>
        </pc:spChg>
        <pc:picChg chg="add mod">
          <ac:chgData name="Paul Ruiz Pinto" userId="S::ruizpint@qut.edu.au::9c217c91-3b98-4993-a8b1-17bf7847be9d" providerId="AD" clId="Web-{BB27EE7C-DE27-40B6-E2E9-27CC8CE7062E}" dt="2025-07-21T23:39:41.104" v="20" actId="14100"/>
          <ac:picMkLst>
            <pc:docMk/>
            <pc:sldMk cId="2714418743" sldId="392"/>
            <ac:picMk id="4" creationId="{103920EA-8505-37D5-0BEA-809CA5945ED4}"/>
          </ac:picMkLst>
        </pc:picChg>
      </pc:sldChg>
      <pc:sldChg chg="add del replId">
        <pc:chgData name="Paul Ruiz Pinto" userId="S::ruizpint@qut.edu.au::9c217c91-3b98-4993-a8b1-17bf7847be9d" providerId="AD" clId="Web-{BB27EE7C-DE27-40B6-E2E9-27CC8CE7062E}" dt="2025-07-21T23:19:22.255" v="1"/>
        <pc:sldMkLst>
          <pc:docMk/>
          <pc:sldMk cId="3754623212" sldId="400"/>
        </pc:sldMkLst>
      </pc:sldChg>
    </pc:docChg>
  </pc:docChgLst>
  <pc:docChgLst>
    <pc:chgData name="Divya Mehta" userId="S::mehtad@qut.edu.au::aaf6b485-a527-4227-92cf-028c03e74c73" providerId="AD" clId="Web-{BDF3E12D-6029-D0A6-5D0A-D3616D9A0A83}"/>
    <pc:docChg chg="delSld modSld">
      <pc:chgData name="Divya Mehta" userId="S::mehtad@qut.edu.au::aaf6b485-a527-4227-92cf-028c03e74c73" providerId="AD" clId="Web-{BDF3E12D-6029-D0A6-5D0A-D3616D9A0A83}" dt="2025-07-22T01:43:49.196" v="7" actId="20577"/>
      <pc:docMkLst>
        <pc:docMk/>
      </pc:docMkLst>
      <pc:sldChg chg="modSp">
        <pc:chgData name="Divya Mehta" userId="S::mehtad@qut.edu.au::aaf6b485-a527-4227-92cf-028c03e74c73" providerId="AD" clId="Web-{BDF3E12D-6029-D0A6-5D0A-D3616D9A0A83}" dt="2025-07-22T01:43:49.196" v="7" actId="20577"/>
        <pc:sldMkLst>
          <pc:docMk/>
          <pc:sldMk cId="3298069242" sldId="330"/>
        </pc:sldMkLst>
        <pc:spChg chg="mod">
          <ac:chgData name="Divya Mehta" userId="S::mehtad@qut.edu.au::aaf6b485-a527-4227-92cf-028c03e74c73" providerId="AD" clId="Web-{BDF3E12D-6029-D0A6-5D0A-D3616D9A0A83}" dt="2025-07-22T01:43:49.196" v="7" actId="20577"/>
          <ac:spMkLst>
            <pc:docMk/>
            <pc:sldMk cId="3298069242" sldId="330"/>
            <ac:spMk id="3" creationId="{FD1FB008-693A-1026-071C-87A171443842}"/>
          </ac:spMkLst>
        </pc:spChg>
      </pc:sldChg>
      <pc:sldChg chg="delSp modSp">
        <pc:chgData name="Divya Mehta" userId="S::mehtad@qut.edu.au::aaf6b485-a527-4227-92cf-028c03e74c73" providerId="AD" clId="Web-{BDF3E12D-6029-D0A6-5D0A-D3616D9A0A83}" dt="2025-07-22T01:37:35.919" v="5" actId="14100"/>
        <pc:sldMkLst>
          <pc:docMk/>
          <pc:sldMk cId="3823053090" sldId="394"/>
        </pc:sldMkLst>
        <pc:spChg chg="mod">
          <ac:chgData name="Divya Mehta" userId="S::mehtad@qut.edu.au::aaf6b485-a527-4227-92cf-028c03e74c73" providerId="AD" clId="Web-{BDF3E12D-6029-D0A6-5D0A-D3616D9A0A83}" dt="2025-07-22T01:37:35.919" v="5" actId="14100"/>
          <ac:spMkLst>
            <pc:docMk/>
            <pc:sldMk cId="3823053090" sldId="394"/>
            <ac:spMk id="2" creationId="{E6E49604-1C12-F13D-C9CB-E52D9C6A6EFB}"/>
          </ac:spMkLst>
        </pc:spChg>
        <pc:picChg chg="mod">
          <ac:chgData name="Divya Mehta" userId="S::mehtad@qut.edu.au::aaf6b485-a527-4227-92cf-028c03e74c73" providerId="AD" clId="Web-{BDF3E12D-6029-D0A6-5D0A-D3616D9A0A83}" dt="2025-07-22T01:37:31.747" v="4" actId="1076"/>
          <ac:picMkLst>
            <pc:docMk/>
            <pc:sldMk cId="3823053090" sldId="394"/>
            <ac:picMk id="4" creationId="{8844B96F-B00A-670A-4C1D-2CA43F1FF6FA}"/>
          </ac:picMkLst>
        </pc:picChg>
      </pc:sldChg>
      <pc:sldChg chg="del">
        <pc:chgData name="Divya Mehta" userId="S::mehtad@qut.edu.au::aaf6b485-a527-4227-92cf-028c03e74c73" providerId="AD" clId="Web-{BDF3E12D-6029-D0A6-5D0A-D3616D9A0A83}" dt="2025-07-22T01:40:03.133" v="6"/>
        <pc:sldMkLst>
          <pc:docMk/>
          <pc:sldMk cId="2507097938" sldId="39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1:38.237"/>
    </inkml:context>
    <inkml:brush xml:id="br0">
      <inkml:brushProperty name="width" value="0.05" units="cm"/>
      <inkml:brushProperty name="height" value="0.05" units="cm"/>
      <inkml:brushProperty name="color" value="#E71224"/>
    </inkml:brush>
  </inkml:definitions>
  <inkml:trace contextRef="#ctx0" brushRef="#br0">494 1 24575,'-2'10'0,"0"1"0,0-1 0,-1 0 0,-6 18 0,0-2 0,3-9 0,-1 0 0,-1 0 0,0-1 0,-1 0 0,-15 21 0,-64 73 0,44-59 0,-8 9 0,-88 77 0,76-76-1365,48-48-5461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3:29.792"/>
    </inkml:context>
    <inkml:brush xml:id="br0">
      <inkml:brushProperty name="width" value="0.05" units="cm"/>
      <inkml:brushProperty name="height" value="0.05" units="cm"/>
      <inkml:brushProperty name="color" value="#E71224"/>
    </inkml:brush>
  </inkml:definitions>
  <inkml:trace contextRef="#ctx0" brushRef="#br0">0 0 24575,'3'1'0,"0"0"0,0-1 0,0 1 0,0 0 0,0 0 0,0 1 0,-1-1 0,1 0 0,0 1 0,-1 0 0,1 0 0,-1-1 0,0 1 0,0 1 0,1-1 0,-1 0 0,-1 1 0,4 4 0,34 59 0,-22-35 0,35 51 0,4-2 0,79 85 0,-103-139-1365,-17-18-5461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3:38.241"/>
    </inkml:context>
    <inkml:brush xml:id="br0">
      <inkml:brushProperty name="width" value="0.05" units="cm"/>
      <inkml:brushProperty name="height" value="0.05" units="cm"/>
      <inkml:brushProperty name="color" value="#E71224"/>
    </inkml:brush>
  </inkml:definitions>
  <inkml:trace contextRef="#ctx0" brushRef="#br0">0 1 24575,'12'13'0,"0"1"0,18 29 0,2 3 0,18 11 0,75 65 0,-5-4 0,-43-31-1365,-62-69-5461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3:38.242"/>
    </inkml:context>
    <inkml:brush xml:id="br0">
      <inkml:brushProperty name="width" value="0.05" units="cm"/>
      <inkml:brushProperty name="height" value="0.05" units="cm"/>
      <inkml:brushProperty name="color" value="#E71224"/>
    </inkml:brush>
  </inkml:definitions>
  <inkml:trace contextRef="#ctx0" brushRef="#br0">168 0 24575,'-1'1'0,"0"-1"0,0 1 0,0-1 0,0 1 0,1-1 0,-1 1 0,0 0 0,0-1 0,0 1 0,1 0 0,-1 0 0,0-1 0,1 1 0,-1 0 0,0 0 0,1 0 0,-1 0 0,1 0 0,0 0 0,-1 0 0,1 0 0,0 0 0,-1 2 0,-7 33 0,6-24 0,-56 187 0,33-95 0,18-68 0,-1-1 0,-20 51 0,19-64-1365,3-3-5461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08.471"/>
    </inkml:context>
    <inkml:brush xml:id="br0">
      <inkml:brushProperty name="width" value="0.05" units="cm"/>
      <inkml:brushProperty name="height" value="0.05" units="cm"/>
      <inkml:brushProperty name="color" value="#E71224"/>
    </inkml:brush>
  </inkml:definitions>
  <inkml:trace contextRef="#ctx0" brushRef="#br0">494 1 24575,'-2'10'0,"0"1"0,0-1 0,-1 0 0,-6 18 0,0-2 0,3-9 0,-1 0 0,-1 0 0,0-1 0,-1 0 0,-15 21 0,-64 73 0,44-59 0,-8 9 0,-88 77 0,76-76-1365,48-48-5461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08.472"/>
    </inkml:context>
    <inkml:brush xml:id="br0">
      <inkml:brushProperty name="width" value="0.05" units="cm"/>
      <inkml:brushProperty name="height" value="0.05" units="cm"/>
      <inkml:brushProperty name="color" value="#E71224"/>
    </inkml:brush>
  </inkml:definitions>
  <inkml:trace contextRef="#ctx0" brushRef="#br0">0 0 24575,'3'1'0,"0"0"0,0-1 0,0 1 0,0 0 0,0 0 0,0 1 0,-1-1 0,1 0 0,0 1 0,-1 0 0,1 0 0,-1-1 0,0 1 0,0 1 0,1-1 0,-1 0 0,-1 1 0,4 4 0,34 59 0,-22-35 0,35 51 0,4-2 0,79 85 0,-103-139-1365,-17-18-5461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08.473"/>
    </inkml:context>
    <inkml:brush xml:id="br0">
      <inkml:brushProperty name="width" value="0.05" units="cm"/>
      <inkml:brushProperty name="height" value="0.05" units="cm"/>
      <inkml:brushProperty name="color" value="#E71224"/>
    </inkml:brush>
  </inkml:definitions>
  <inkml:trace contextRef="#ctx0" brushRef="#br0">0 1 24575,'12'13'0,"0"1"0,18 29 0,2 3 0,18 11 0,75 65 0,-5-4 0,-43-31-1365,-62-69-5461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08.474"/>
    </inkml:context>
    <inkml:brush xml:id="br0">
      <inkml:brushProperty name="width" value="0.05" units="cm"/>
      <inkml:brushProperty name="height" value="0.05" units="cm"/>
      <inkml:brushProperty name="color" value="#E71224"/>
    </inkml:brush>
  </inkml:definitions>
  <inkml:trace contextRef="#ctx0" brushRef="#br0">168 0 24575,'-1'1'0,"0"-1"0,0 1 0,0-1 0,0 1 0,1-1 0,-1 1 0,0 0 0,0-1 0,0 1 0,1 0 0,-1 0 0,0-1 0,1 1 0,-1 0 0,0 0 0,1 0 0,-1 0 0,1 0 0,0 0 0,-1 0 0,1 0 0,0 0 0,-1 2 0,-7 33 0,6-24 0,-56 187 0,33-95 0,18-68 0,-1-1 0,-20 51 0,19-64-1365,3-3-5461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08.475"/>
    </inkml:context>
    <inkml:brush xml:id="br0">
      <inkml:brushProperty name="width" value="0.05" units="cm"/>
      <inkml:brushProperty name="height" value="0.05" units="cm"/>
      <inkml:brushProperty name="color" value="#E71224"/>
    </inkml:brush>
  </inkml:definitions>
  <inkml:trace contextRef="#ctx0" brushRef="#br0">494 1 24575,'-2'10'0,"0"1"0,0-1 0,-1 0 0,-6 18 0,0-2 0,3-9 0,-1 0 0,-1 0 0,0-1 0,-1 0 0,-15 21 0,-64 73 0,44-59 0,-8 9 0,-88 77 0,76-76-1365,48-48-5461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08.476"/>
    </inkml:context>
    <inkml:brush xml:id="br0">
      <inkml:brushProperty name="width" value="0.05" units="cm"/>
      <inkml:brushProperty name="height" value="0.05" units="cm"/>
      <inkml:brushProperty name="color" value="#E71224"/>
    </inkml:brush>
  </inkml:definitions>
  <inkml:trace contextRef="#ctx0" brushRef="#br0">0 0 24575,'3'1'0,"0"0"0,0-1 0,0 1 0,0 0 0,0 0 0,0 1 0,-1-1 0,1 0 0,0 1 0,-1 0 0,1 0 0,-1-1 0,0 1 0,0 1 0,1-1 0,-1 0 0,-1 1 0,4 4 0,34 59 0,-22-35 0,35 51 0,4-2 0,79 85 0,-103-139-1365,-17-18-5461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08.477"/>
    </inkml:context>
    <inkml:brush xml:id="br0">
      <inkml:brushProperty name="width" value="0.05" units="cm"/>
      <inkml:brushProperty name="height" value="0.05" units="cm"/>
      <inkml:brushProperty name="color" value="#E71224"/>
    </inkml:brush>
  </inkml:definitions>
  <inkml:trace contextRef="#ctx0" brushRef="#br0">0 1 24575,'12'13'0,"0"1"0,18 29 0,2 3 0,18 11 0,75 65 0,-5-4 0,-43-31-1365,-62-69-5461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1:39.066"/>
    </inkml:context>
    <inkml:brush xml:id="br0">
      <inkml:brushProperty name="width" value="0.05" units="cm"/>
      <inkml:brushProperty name="height" value="0.05" units="cm"/>
      <inkml:brushProperty name="color" value="#E71224"/>
    </inkml:brush>
  </inkml:definitions>
  <inkml:trace contextRef="#ctx0" brushRef="#br0">0 0 24575,'3'1'0,"0"0"0,0-1 0,0 1 0,0 0 0,0 0 0,0 1 0,-1-1 0,1 0 0,0 1 0,-1 0 0,1 0 0,-1-1 0,0 1 0,0 1 0,1-1 0,-1 0 0,-1 1 0,4 4 0,34 59 0,-22-35 0,35 51 0,4-2 0,79 85 0,-103-139-1365,-17-18-5461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08.478"/>
    </inkml:context>
    <inkml:brush xml:id="br0">
      <inkml:brushProperty name="width" value="0.05" units="cm"/>
      <inkml:brushProperty name="height" value="0.05" units="cm"/>
      <inkml:brushProperty name="color" value="#E71224"/>
    </inkml:brush>
  </inkml:definitions>
  <inkml:trace contextRef="#ctx0" brushRef="#br0">168 0 24575,'-1'1'0,"0"-1"0,0 1 0,0-1 0,0 1 0,1-1 0,-1 1 0,0 0 0,0-1 0,0 1 0,1 0 0,-1 0 0,0-1 0,1 1 0,-1 0 0,0 0 0,1 0 0,-1 0 0,1 0 0,0 0 0,-1 0 0,1 0 0,0 0 0,-1 2 0,-7 33 0,6-24 0,-56 187 0,33-95 0,18-68 0,-1-1 0,-20 51 0,19-64-1365,3-3-5461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31.057"/>
    </inkml:context>
    <inkml:brush xml:id="br0">
      <inkml:brushProperty name="width" value="0.05" units="cm"/>
      <inkml:brushProperty name="height" value="0.05" units="cm"/>
      <inkml:brushProperty name="color" value="#E71224"/>
    </inkml:brush>
  </inkml:definitions>
  <inkml:trace contextRef="#ctx0" brushRef="#br0">494 1 24575,'-2'10'0,"0"1"0,0-1 0,-1 0 0,-6 18 0,0-2 0,3-9 0,-1 0 0,-1 0 0,0-1 0,-1 0 0,-15 21 0,-64 73 0,44-59 0,-8 9 0,-88 77 0,76-76-1365,48-48-5461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4:31.058"/>
    </inkml:context>
    <inkml:brush xml:id="br0">
      <inkml:brushProperty name="width" value="0.05" units="cm"/>
      <inkml:brushProperty name="height" value="0.05" units="cm"/>
      <inkml:brushProperty name="color" value="#E71224"/>
    </inkml:brush>
  </inkml:definitions>
  <inkml:trace contextRef="#ctx0" brushRef="#br0">0 0 24575,'3'1'0,"0"0"0,0-1 0,0 1 0,0 0 0,0 0 0,0 1 0,-1-1 0,1 0 0,0 1 0,-1 0 0,1 0 0,-1-1 0,0 1 0,0 1 0,1-1 0,-1 0 0,-1 1 0,4 4 0,34 59 0,-22-35 0,35 51 0,4-2 0,79 85 0,-103-139-1365,-17-18-5461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1:48.111"/>
    </inkml:context>
    <inkml:brush xml:id="br0">
      <inkml:brushProperty name="width" value="0.05" units="cm"/>
      <inkml:brushProperty name="height" value="0.05" units="cm"/>
      <inkml:brushProperty name="color" value="#E71224"/>
    </inkml:brush>
  </inkml:definitions>
  <inkml:trace contextRef="#ctx0" brushRef="#br0">0 1 24575,'12'13'0,"0"1"0,18 29 0,2 3 0,18 11 0,75 65 0,-5-4 0,-43-31-1365,-62-69-5461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1:49.222"/>
    </inkml:context>
    <inkml:brush xml:id="br0">
      <inkml:brushProperty name="width" value="0.05" units="cm"/>
      <inkml:brushProperty name="height" value="0.05" units="cm"/>
      <inkml:brushProperty name="color" value="#E71224"/>
    </inkml:brush>
  </inkml:definitions>
  <inkml:trace contextRef="#ctx0" brushRef="#br0">168 0 24575,'-1'1'0,"0"-1"0,0 1 0,0-1 0,0 1 0,1-1 0,-1 1 0,0 0 0,0-1 0,0 1 0,1 0 0,-1 0 0,0-1 0,1 1 0,-1 0 0,0 0 0,1 0 0,-1 0 0,1 0 0,0 0 0,-1 0 0,1 0 0,0 0 0,-1 2 0,-7 33 0,6-24 0,-56 187 0,33-95 0,18-68 0,-1-1 0,-20 51 0,19-64-1365,3-3-5461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2:56.999"/>
    </inkml:context>
    <inkml:brush xml:id="br0">
      <inkml:brushProperty name="width" value="0.05" units="cm"/>
      <inkml:brushProperty name="height" value="0.05" units="cm"/>
      <inkml:brushProperty name="color" value="#E71224"/>
    </inkml:brush>
  </inkml:definitions>
  <inkml:trace contextRef="#ctx0" brushRef="#br0">494 1 24575,'-2'10'0,"0"1"0,0-1 0,-1 0 0,-6 18 0,0-2 0,3-9 0,-1 0 0,-1 0 0,0-1 0,-1 0 0,-15 21 0,-64 73 0,44-59 0,-8 9 0,-88 77 0,76-76-1365,48-48-5461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2:57"/>
    </inkml:context>
    <inkml:brush xml:id="br0">
      <inkml:brushProperty name="width" value="0.05" units="cm"/>
      <inkml:brushProperty name="height" value="0.05" units="cm"/>
      <inkml:brushProperty name="color" value="#E71224"/>
    </inkml:brush>
  </inkml:definitions>
  <inkml:trace contextRef="#ctx0" brushRef="#br0">0 0 24575,'3'1'0,"0"0"0,0-1 0,0 1 0,0 0 0,0 0 0,0 1 0,-1-1 0,1 0 0,0 1 0,-1 0 0,1 0 0,-1-1 0,0 1 0,0 1 0,1-1 0,-1 0 0,-1 1 0,4 4 0,34 59 0,-22-35 0,35 51 0,4-2 0,79 85 0,-103-139-1365,-17-18-5461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3:08.764"/>
    </inkml:context>
    <inkml:brush xml:id="br0">
      <inkml:brushProperty name="width" value="0.05" units="cm"/>
      <inkml:brushProperty name="height" value="0.05" units="cm"/>
      <inkml:brushProperty name="color" value="#E71224"/>
    </inkml:brush>
  </inkml:definitions>
  <inkml:trace contextRef="#ctx0" brushRef="#br0">0 1 24575,'12'13'0,"0"1"0,18 29 0,2 3 0,18 11 0,75 65 0,-5-4 0,-43-31-1365,-62-69-5461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3:08.765"/>
    </inkml:context>
    <inkml:brush xml:id="br0">
      <inkml:brushProperty name="width" value="0.05" units="cm"/>
      <inkml:brushProperty name="height" value="0.05" units="cm"/>
      <inkml:brushProperty name="color" value="#E71224"/>
    </inkml:brush>
  </inkml:definitions>
  <inkml:trace contextRef="#ctx0" brushRef="#br0">168 0 24575,'-1'1'0,"0"-1"0,0 1 0,0-1 0,0 1 0,1-1 0,-1 1 0,0 0 0,0-1 0,0 1 0,1 0 0,-1 0 0,0-1 0,1 1 0,-1 0 0,0 0 0,1 0 0,-1 0 0,1 0 0,0 0 0,-1 0 0,1 0 0,0 0 0,-1 2 0,-7 33 0,6-24 0,-56 187 0,33-95 0,18-68 0,-1-1 0,-20 51 0,19-64-1365,3-3-5461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5:53:29.791"/>
    </inkml:context>
    <inkml:brush xml:id="br0">
      <inkml:brushProperty name="width" value="0.05" units="cm"/>
      <inkml:brushProperty name="height" value="0.05" units="cm"/>
      <inkml:brushProperty name="color" value="#E71224"/>
    </inkml:brush>
  </inkml:definitions>
  <inkml:trace contextRef="#ctx0" brushRef="#br0">494 1 24575,'-2'10'0,"0"1"0,0-1 0,-1 0 0,-6 18 0,0-2 0,3-9 0,-1 0 0,-1 0 0,0-1 0,-1 0 0,-15 21 0,-64 73 0,44-59 0,-8 9 0,-88 77 0,76-76-1365,48-48-5461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DDC68-3EDE-DF41-A974-B5238F1A77E6}" type="datetimeFigureOut">
              <a:rPr lang="en-US" smtClean="0"/>
              <a:t>7/27/2025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AB22A-4285-5B44-B671-C729AFA5141C}" type="slidenum">
              <a:rPr lang="en-US" smtClean="0"/>
              <a:t>‹#›</a:t>
            </a:fld>
            <a:endParaRPr lang="en-US"/>
          </a:p>
        </p:txBody>
      </p:sp>
    </p:spTree>
    <p:extLst>
      <p:ext uri="{BB962C8B-B14F-4D97-AF65-F5344CB8AC3E}">
        <p14:creationId xmlns:p14="http://schemas.microsoft.com/office/powerpoint/2010/main" val="1901312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1D694A-1CEC-C141-9A28-17CBD5E413A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77" name="Text Box 1"/>
          <p:cNvSpPr txBox="1">
            <a:spLocks noGrp="1" noRot="1" noChangeAspect="1" noChangeArrowheads="1"/>
          </p:cNvSpPr>
          <p:nvPr>
            <p:ph type="sldImg"/>
          </p:nvPr>
        </p:nvSpPr>
        <p:spPr>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a:xfrm>
            <a:off x="685513" y="4343231"/>
            <a:ext cx="5476895" cy="4105635"/>
          </a:xfrm>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262088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0647B119-CA0A-3F40-AF04-3950FCD305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F892AC89-6209-7C44-844B-DC33508784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AU" altLang="en-US"/>
          </a:p>
        </p:txBody>
      </p:sp>
      <p:sp>
        <p:nvSpPr>
          <p:cNvPr id="18435" name="Slide Number Placeholder 3">
            <a:extLst>
              <a:ext uri="{FF2B5EF4-FFF2-40B4-BE49-F238E27FC236}">
                <a16:creationId xmlns:a16="http://schemas.microsoft.com/office/drawing/2014/main" id="{63114D8B-20F7-484F-946E-F0ED8EED0D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27075" indent="-279400">
              <a:spcBef>
                <a:spcPct val="30000"/>
              </a:spcBef>
              <a:defRPr sz="1200">
                <a:solidFill>
                  <a:schemeClr val="tx1"/>
                </a:solidFill>
                <a:latin typeface="Calibri" panose="020F0502020204030204" pitchFamily="34" charset="0"/>
              </a:defRPr>
            </a:lvl2pPr>
            <a:lvl3pPr marL="1119188" indent="-223838">
              <a:spcBef>
                <a:spcPct val="30000"/>
              </a:spcBef>
              <a:defRPr sz="1200">
                <a:solidFill>
                  <a:schemeClr val="tx1"/>
                </a:solidFill>
                <a:latin typeface="Calibri" panose="020F0502020204030204" pitchFamily="34" charset="0"/>
              </a:defRPr>
            </a:lvl3pPr>
            <a:lvl4pPr marL="1566863" indent="-223838">
              <a:spcBef>
                <a:spcPct val="30000"/>
              </a:spcBef>
              <a:defRPr sz="1200">
                <a:solidFill>
                  <a:schemeClr val="tx1"/>
                </a:solidFill>
                <a:latin typeface="Calibri" panose="020F0502020204030204" pitchFamily="34" charset="0"/>
              </a:defRPr>
            </a:lvl4pPr>
            <a:lvl5pPr marL="2016125" indent="-223838">
              <a:spcBef>
                <a:spcPct val="30000"/>
              </a:spcBef>
              <a:defRPr sz="1200">
                <a:solidFill>
                  <a:schemeClr val="tx1"/>
                </a:solidFill>
                <a:latin typeface="Calibri" panose="020F0502020204030204" pitchFamily="34" charset="0"/>
              </a:defRPr>
            </a:lvl5pPr>
            <a:lvl6pPr marL="2473325" indent="-223838" eaLnBrk="0" fontAlgn="base" hangingPunct="0">
              <a:spcBef>
                <a:spcPct val="30000"/>
              </a:spcBef>
              <a:spcAft>
                <a:spcPct val="0"/>
              </a:spcAft>
              <a:defRPr sz="1200">
                <a:solidFill>
                  <a:schemeClr val="tx1"/>
                </a:solidFill>
                <a:latin typeface="Calibri" panose="020F0502020204030204" pitchFamily="34" charset="0"/>
              </a:defRPr>
            </a:lvl6pPr>
            <a:lvl7pPr marL="2930525" indent="-223838" eaLnBrk="0" fontAlgn="base" hangingPunct="0">
              <a:spcBef>
                <a:spcPct val="30000"/>
              </a:spcBef>
              <a:spcAft>
                <a:spcPct val="0"/>
              </a:spcAft>
              <a:defRPr sz="1200">
                <a:solidFill>
                  <a:schemeClr val="tx1"/>
                </a:solidFill>
                <a:latin typeface="Calibri" panose="020F0502020204030204" pitchFamily="34" charset="0"/>
              </a:defRPr>
            </a:lvl7pPr>
            <a:lvl8pPr marL="3387725" indent="-223838" eaLnBrk="0" fontAlgn="base" hangingPunct="0">
              <a:spcBef>
                <a:spcPct val="30000"/>
              </a:spcBef>
              <a:spcAft>
                <a:spcPct val="0"/>
              </a:spcAft>
              <a:defRPr sz="1200">
                <a:solidFill>
                  <a:schemeClr val="tx1"/>
                </a:solidFill>
                <a:latin typeface="Calibri" panose="020F0502020204030204" pitchFamily="34" charset="0"/>
              </a:defRPr>
            </a:lvl8pPr>
            <a:lvl9pPr marL="3844925" indent="-223838"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DB32DCC-EF18-674F-9B76-A7C0FC84B813}" type="slidenum">
              <a:rPr lang="en-US" altLang="en-US">
                <a:latin typeface="Arial" panose="020B0604020202020204" pitchFamily="34" charset="0"/>
                <a:ea typeface="ヒラギノ角ゴ Pro W3" panose="020B0300000000000000" pitchFamily="34" charset="-128"/>
                <a:cs typeface="ヒラギノ角ゴ Pro W3" panose="020B0300000000000000" pitchFamily="34" charset="-128"/>
              </a:rPr>
              <a:pPr>
                <a:spcBef>
                  <a:spcPct val="0"/>
                </a:spcBef>
              </a:pPr>
              <a:t>33</a:t>
            </a:fld>
            <a:endParaRPr lang="en-US" altLang="en-US">
              <a:latin typeface="Arial" panose="020B0604020202020204" pitchFamily="34" charset="0"/>
              <a:ea typeface="ヒラギノ角ゴ Pro W3" panose="020B0300000000000000" pitchFamily="34" charset="-128"/>
              <a:cs typeface="ヒラギノ角ゴ Pro W3" panose="020B0300000000000000" pitchFamily="34" charset="-128"/>
            </a:endParaRPr>
          </a:p>
        </p:txBody>
      </p:sp>
    </p:spTree>
    <p:extLst>
      <p:ext uri="{BB962C8B-B14F-4D97-AF65-F5344CB8AC3E}">
        <p14:creationId xmlns:p14="http://schemas.microsoft.com/office/powerpoint/2010/main" val="1966820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an overview of the Infinium Assay Workflow. This protocol comes from Illumina’s Infinium Methylation Assay, a widely used method for measuring DNA methylation across the genome. </a:t>
            </a:r>
          </a:p>
          <a:p>
            <a:endParaRPr lang="en-US" dirty="0"/>
          </a:p>
          <a:p>
            <a:r>
              <a:rPr lang="en-US" dirty="0"/>
              <a:t>The protocol consists of three days, and it includes a sequence of laboratory steps designed to prepare your DNA sample for what's called interrogation, meaning testing or reading the methylation status of specific locations in the genome using the array, on the </a:t>
            </a:r>
            <a:r>
              <a:rPr lang="en-US" dirty="0" err="1"/>
              <a:t>BeadChip</a:t>
            </a:r>
            <a:r>
              <a:rPr lang="en-US" dirty="0"/>
              <a:t>, which is as physical slide that contains multiple arrays.</a:t>
            </a:r>
          </a:p>
          <a:p>
            <a:endParaRPr lang="en-US" dirty="0"/>
          </a:p>
          <a:p>
            <a:r>
              <a:rPr lang="en-US" dirty="0"/>
              <a:t>The workflow starts with sample quantification, which means measuring the concentration and purity of DNA to ensure there’s enough, and that it’s not contaminated.</a:t>
            </a:r>
          </a:p>
          <a:p>
            <a:endParaRPr lang="en-US" dirty="0"/>
          </a:p>
          <a:p>
            <a:r>
              <a:rPr lang="en-US" dirty="0"/>
              <a:t>Then, if the DNA is degraded, especially those preserved in Formalin-Fixed Paraffin-Embedded (FFPE) tissue blocks we apply a DNA restoration step to repair it.</a:t>
            </a:r>
          </a:p>
          <a:p>
            <a:endParaRPr lang="en-US" dirty="0"/>
          </a:p>
          <a:p>
            <a:r>
              <a:rPr lang="en-US" dirty="0"/>
              <a:t>Next, we perform whole genome amplification, which is a technique used to make many copies of the entire DNA sample. This ensures there's enough material for the rest of the workflow.</a:t>
            </a:r>
          </a:p>
          <a:p>
            <a:endParaRPr lang="en-US" dirty="0"/>
          </a:p>
          <a:p>
            <a:r>
              <a:rPr lang="en-US" dirty="0"/>
              <a:t>The DNA is then enzymatically fragmented, so it can be more efficiently processed and hybridized.</a:t>
            </a:r>
          </a:p>
          <a:p>
            <a:endParaRPr lang="en-US" dirty="0"/>
          </a:p>
          <a:p>
            <a:r>
              <a:rPr lang="en-US" dirty="0"/>
              <a:t>Hybridization refers to the process where these DNA fragments bind to specific probes on the array. These probes are designed to attach to CpG sites which are spots where a cytosine nucleotide is followed by a guanine nucleotide.</a:t>
            </a:r>
          </a:p>
          <a:p>
            <a:endParaRPr lang="en-US" dirty="0"/>
          </a:p>
          <a:p>
            <a:r>
              <a:rPr lang="en-US" dirty="0"/>
              <a:t>The final day consists of a series of chemical reactions:</a:t>
            </a:r>
          </a:p>
          <a:p>
            <a:endParaRPr lang="en-US" dirty="0"/>
          </a:p>
          <a:p>
            <a:r>
              <a:rPr lang="en-US" dirty="0"/>
              <a:t>Single-base extension: one nucleotide is added at a specific location depending on whether the DNA at that CpG site is methylated or not.</a:t>
            </a:r>
          </a:p>
          <a:p>
            <a:endParaRPr lang="en-US" dirty="0"/>
          </a:p>
          <a:p>
            <a:r>
              <a:rPr lang="en-US" dirty="0"/>
              <a:t>Target removal clears excess reagents.</a:t>
            </a:r>
          </a:p>
          <a:p>
            <a:endParaRPr lang="en-US" dirty="0"/>
          </a:p>
          <a:p>
            <a:r>
              <a:rPr lang="en-US" dirty="0"/>
              <a:t>Staining adds fluorescent labels to the newly incorporated nucleotides.</a:t>
            </a:r>
          </a:p>
          <a:p>
            <a:endParaRPr lang="en-US" dirty="0"/>
          </a:p>
          <a:p>
            <a:r>
              <a:rPr lang="en-US" dirty="0"/>
              <a:t>And finally, imaging captures this fluorescent signal, generating raw data files known as IDAT files, which will be analyze later.</a:t>
            </a:r>
          </a:p>
          <a:p>
            <a:endParaRPr lang="en-US" dirty="0"/>
          </a:p>
          <a:p>
            <a:r>
              <a:rPr lang="en-US" dirty="0"/>
              <a:t>Now, a key part of this workflow is understanding the different type of controls, which are visualized here as red and blue bars on the slide:</a:t>
            </a:r>
          </a:p>
          <a:p>
            <a:endParaRPr lang="en-US" dirty="0"/>
          </a:p>
          <a:p>
            <a:r>
              <a:rPr lang="en-US" dirty="0"/>
              <a:t>The red bars indicate sample-dependent controls. These monitor aspects that vary depending on your actual sample whether the bisulfite conversion (a key chemical step used to distinguish methylated from unmethylated cytosines) worked well, whether the DNA amplified properly, or if there’s non-specific binding where DNA sticks to probes it shouldn't.</a:t>
            </a:r>
          </a:p>
          <a:p>
            <a:endParaRPr lang="en-US" dirty="0"/>
          </a:p>
          <a:p>
            <a:r>
              <a:rPr lang="en-US" dirty="0"/>
              <a:t>The blue bars indicate sample-independent controls. These use standardized DNA sequences built into every array. They help monitor technical consistency, including hybridization, stringency (how tightly the DNA binds to probes), extension fidelity (whether the right base was added), and signal intensity (how bright the fluorescence is).</a:t>
            </a:r>
          </a:p>
          <a:p>
            <a:endParaRPr lang="en-AU" dirty="0"/>
          </a:p>
        </p:txBody>
      </p:sp>
      <p:sp>
        <p:nvSpPr>
          <p:cNvPr id="4" name="Slide Number Placeholder 3"/>
          <p:cNvSpPr>
            <a:spLocks noGrp="1"/>
          </p:cNvSpPr>
          <p:nvPr>
            <p:ph type="sldNum" sz="quarter" idx="5"/>
          </p:nvPr>
        </p:nvSpPr>
        <p:spPr/>
        <p:txBody>
          <a:bodyPr/>
          <a:lstStyle/>
          <a:p>
            <a:fld id="{090AB22A-4285-5B44-B671-C729AFA5141C}" type="slidenum">
              <a:rPr lang="en-US" smtClean="0"/>
              <a:t>34</a:t>
            </a:fld>
            <a:endParaRPr lang="en-US"/>
          </a:p>
        </p:txBody>
      </p:sp>
    </p:spTree>
    <p:extLst>
      <p:ext uri="{BB962C8B-B14F-4D97-AF65-F5344CB8AC3E}">
        <p14:creationId xmlns:p14="http://schemas.microsoft.com/office/powerpoint/2010/main" val="2467102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slide introduces how we assess system-level quality controls using the Bioconductor package </a:t>
            </a:r>
            <a:r>
              <a:rPr lang="en-US" b="0" dirty="0" err="1"/>
              <a:t>ENmix</a:t>
            </a:r>
            <a:r>
              <a:rPr lang="en-US" b="0" dirty="0"/>
              <a:t>.</a:t>
            </a:r>
          </a:p>
          <a:p>
            <a:endParaRPr lang="en-US" b="0" dirty="0"/>
          </a:p>
          <a:p>
            <a:r>
              <a:rPr lang="en-US" b="0" dirty="0"/>
              <a:t>One of the main reasons we use </a:t>
            </a:r>
            <a:r>
              <a:rPr lang="en-US" b="0" dirty="0" err="1"/>
              <a:t>ENmix</a:t>
            </a:r>
            <a:r>
              <a:rPr lang="en-US" b="0" dirty="0"/>
              <a:t> is that it produces control plots similar to those generated by Illumina’s </a:t>
            </a:r>
            <a:r>
              <a:rPr lang="en-US" b="0" dirty="0" err="1"/>
              <a:t>GenomeStudio</a:t>
            </a:r>
            <a:r>
              <a:rPr lang="en-US" b="0" dirty="0"/>
              <a:t> software.</a:t>
            </a:r>
          </a:p>
          <a:p>
            <a:endParaRPr lang="en-US" b="0" dirty="0"/>
          </a:p>
          <a:p>
            <a:r>
              <a:rPr lang="en-US" b="0" dirty="0"/>
              <a:t>To help us explore this, we will focus on one specific sample-dependent control: the Bisulfite Conversion II control.</a:t>
            </a:r>
          </a:p>
          <a:p>
            <a:endParaRPr lang="en-US" b="0" dirty="0"/>
          </a:p>
          <a:p>
            <a:r>
              <a:rPr lang="en-US" b="0" dirty="0"/>
              <a:t>Bisulfite conversion allows us to distinguish between methylated and unmethylated cytosines by converting unmethylated cytosines into </a:t>
            </a:r>
            <a:r>
              <a:rPr lang="en-US" b="0" dirty="0" err="1"/>
              <a:t>uracils</a:t>
            </a:r>
            <a:r>
              <a:rPr lang="en-US" b="0" dirty="0"/>
              <a:t>. If this step is inefficient, it can lead to incorrect methylation measurements across the genome.</a:t>
            </a:r>
          </a:p>
          <a:p>
            <a:endParaRPr lang="en-US" b="0" dirty="0"/>
          </a:p>
          <a:p>
            <a:r>
              <a:rPr lang="en-US" b="0" dirty="0"/>
              <a:t>In the left-hand plot, each point represents the signal intensity for a single sample.</a:t>
            </a:r>
          </a:p>
          <a:p>
            <a:endParaRPr lang="en-US" b="0" dirty="0"/>
          </a:p>
          <a:p>
            <a:r>
              <a:rPr lang="en-US" b="0" dirty="0"/>
              <a:t>In the accompanying table, you can see that the Bisulfite Conversion II control is expected to show high intensity in the red channel. This expectation is confirmed visually in Enmix for most of the probes, however there is one sample that it is out of range. </a:t>
            </a:r>
          </a:p>
          <a:p>
            <a:endParaRPr lang="en-US" b="0" dirty="0"/>
          </a:p>
          <a:p>
            <a:r>
              <a:rPr lang="en-US" b="0" dirty="0"/>
              <a:t>An important point to understand is that Infinium controls are not evaluated using absolute intensity values. Instead, we interpret them based on their expected signal range across the dataset. This approach intend to consider greater flexibility and reliability when accounting for natural biological variation.</a:t>
            </a:r>
          </a:p>
          <a:p>
            <a:endParaRPr lang="en-US" b="0" dirty="0"/>
          </a:p>
          <a:p>
            <a:r>
              <a:rPr lang="en-US" b="0" dirty="0"/>
              <a:t>We can zoom in and visualize this more clearly in the right-hand plot:</a:t>
            </a:r>
          </a:p>
          <a:p>
            <a:endParaRPr lang="en-US" b="0" dirty="0"/>
          </a:p>
          <a:p>
            <a:r>
              <a:rPr lang="en-US" b="0" dirty="0"/>
              <a:t>The blue region represents high-intensity signals, which indicate successful bisulfite conversion.</a:t>
            </a:r>
          </a:p>
          <a:p>
            <a:r>
              <a:rPr lang="en-US" b="0" dirty="0"/>
              <a:t>The green region indicates intermediate intensities, which may require additional review.</a:t>
            </a:r>
          </a:p>
          <a:p>
            <a:r>
              <a:rPr lang="en-US" b="0" dirty="0"/>
              <a:t>The orange region reflects background signal, often associated with failed or suboptimal conversion.</a:t>
            </a:r>
          </a:p>
          <a:p>
            <a:endParaRPr lang="en-US" b="0" dirty="0"/>
          </a:p>
          <a:p>
            <a:r>
              <a:rPr lang="en-US" b="0" dirty="0"/>
              <a:t>To conclude this section:</a:t>
            </a:r>
          </a:p>
          <a:p>
            <a:r>
              <a:rPr lang="en-US" b="0" dirty="0"/>
              <a:t>Infinium controls do not use specific thresholds.</a:t>
            </a:r>
          </a:p>
          <a:p>
            <a:r>
              <a:rPr lang="en-US" b="0" dirty="0"/>
              <a:t>Sample exclusion decisions are based on multiple quality control metrics.</a:t>
            </a:r>
          </a:p>
          <a:p>
            <a:endParaRPr lang="en-AU" b="0" dirty="0"/>
          </a:p>
        </p:txBody>
      </p:sp>
      <p:sp>
        <p:nvSpPr>
          <p:cNvPr id="4" name="Slide Number Placeholder 3"/>
          <p:cNvSpPr>
            <a:spLocks noGrp="1"/>
          </p:cNvSpPr>
          <p:nvPr>
            <p:ph type="sldNum" sz="quarter" idx="5"/>
          </p:nvPr>
        </p:nvSpPr>
        <p:spPr/>
        <p:txBody>
          <a:bodyPr/>
          <a:lstStyle/>
          <a:p>
            <a:fld id="{090AB22A-4285-5B44-B671-C729AFA5141C}" type="slidenum">
              <a:rPr lang="en-US" smtClean="0"/>
              <a:t>35</a:t>
            </a:fld>
            <a:endParaRPr lang="en-US"/>
          </a:p>
        </p:txBody>
      </p:sp>
    </p:spTree>
    <p:extLst>
      <p:ext uri="{BB962C8B-B14F-4D97-AF65-F5344CB8AC3E}">
        <p14:creationId xmlns:p14="http://schemas.microsoft.com/office/powerpoint/2010/main" val="1605044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 visual overview of the </a:t>
            </a:r>
            <a:r>
              <a:rPr lang="en-US" dirty="0" err="1"/>
              <a:t>Minfi</a:t>
            </a:r>
            <a:r>
              <a:rPr lang="en-US" dirty="0"/>
              <a:t> class structure, which is the foundation of many DNA methylation analyses in R.</a:t>
            </a:r>
          </a:p>
          <a:p>
            <a:endParaRPr lang="en-US" dirty="0"/>
          </a:p>
          <a:p>
            <a:r>
              <a:rPr lang="en-US" dirty="0"/>
              <a:t>This structure shows how raw IDAT files are progressively transformed into analysis-ready objects through a series of class conversions.</a:t>
            </a:r>
          </a:p>
          <a:p>
            <a:endParaRPr lang="en-US" dirty="0"/>
          </a:p>
          <a:p>
            <a:r>
              <a:rPr lang="en-US" dirty="0"/>
              <a:t>We begin at the top with the IDAT files, which contain raw fluorescence intensity data one file for the red channel and one for the green for each sample.</a:t>
            </a:r>
          </a:p>
          <a:p>
            <a:endParaRPr lang="en-US" dirty="0"/>
          </a:p>
          <a:p>
            <a:r>
              <a:rPr lang="en-US" dirty="0"/>
              <a:t>These are first read into an </a:t>
            </a:r>
            <a:r>
              <a:rPr lang="en-US" dirty="0" err="1"/>
              <a:t>RGChannelSet</a:t>
            </a:r>
            <a:r>
              <a:rPr lang="en-US" dirty="0"/>
              <a:t> object. This object holds both raw red and green signal intensities and is the starting point for all preprocessing.</a:t>
            </a:r>
          </a:p>
          <a:p>
            <a:endParaRPr lang="en-US" dirty="0"/>
          </a:p>
          <a:p>
            <a:r>
              <a:rPr lang="en-US" dirty="0"/>
              <a:t>From there, we apply a function such as </a:t>
            </a:r>
            <a:r>
              <a:rPr lang="en-US" dirty="0" err="1"/>
              <a:t>preprocessRaw</a:t>
            </a:r>
            <a:r>
              <a:rPr lang="en-US" dirty="0"/>
              <a:t>() or another normalization method. This generates a </a:t>
            </a:r>
            <a:r>
              <a:rPr lang="en-US" dirty="0" err="1"/>
              <a:t>MethylSet</a:t>
            </a:r>
            <a:r>
              <a:rPr lang="en-US" dirty="0"/>
              <a:t>, which contains two key matrices: methylated (M) and unmethylated (U) intensities for each CpG site. At this stage, we are still working with untransformed values.</a:t>
            </a:r>
          </a:p>
          <a:p>
            <a:endParaRPr lang="en-US" dirty="0"/>
          </a:p>
          <a:p>
            <a:r>
              <a:rPr lang="en-US" dirty="0"/>
              <a:t>From the </a:t>
            </a:r>
            <a:r>
              <a:rPr lang="en-US" dirty="0" err="1"/>
              <a:t>MethylSet</a:t>
            </a:r>
            <a:r>
              <a:rPr lang="en-US" dirty="0"/>
              <a:t>, we can proceed in two directions:</a:t>
            </a:r>
          </a:p>
          <a:p>
            <a:endParaRPr lang="en-US" dirty="0"/>
          </a:p>
          <a:p>
            <a:r>
              <a:rPr lang="en-US" dirty="0"/>
              <a:t>Using the </a:t>
            </a:r>
            <a:r>
              <a:rPr lang="en-US" dirty="0" err="1"/>
              <a:t>mapToGenome</a:t>
            </a:r>
            <a:r>
              <a:rPr lang="en-US" dirty="0"/>
              <a:t>() function, we obtain a </a:t>
            </a:r>
            <a:r>
              <a:rPr lang="en-US" dirty="0" err="1"/>
              <a:t>GenomicMethylSet</a:t>
            </a:r>
            <a:r>
              <a:rPr lang="en-US" dirty="0"/>
              <a:t>. This adds genomic coordinates, allowing us to relate CpG sites to genes or regions as promoters and CpG islands.</a:t>
            </a:r>
          </a:p>
          <a:p>
            <a:endParaRPr lang="en-US" dirty="0"/>
          </a:p>
          <a:p>
            <a:r>
              <a:rPr lang="en-US" dirty="0"/>
              <a:t>Additionally, using </a:t>
            </a:r>
            <a:r>
              <a:rPr lang="en-US" dirty="0" err="1"/>
              <a:t>ratioConvert</a:t>
            </a:r>
            <a:r>
              <a:rPr lang="en-US" dirty="0"/>
              <a:t>(), we generate a </a:t>
            </a:r>
            <a:r>
              <a:rPr lang="en-US" dirty="0" err="1"/>
              <a:t>RatioSet</a:t>
            </a:r>
            <a:r>
              <a:rPr lang="en-US" dirty="0"/>
              <a:t>, which contains Beta values (the proportion of methylation) and M-values (a logit transformation often used in statistical models). These provide more interpretable representations of methylation levels.</a:t>
            </a:r>
          </a:p>
          <a:p>
            <a:endParaRPr lang="en-US" dirty="0"/>
          </a:p>
          <a:p>
            <a:r>
              <a:rPr lang="en-US" dirty="0"/>
              <a:t>Finally, both </a:t>
            </a:r>
            <a:r>
              <a:rPr lang="en-US" dirty="0" err="1"/>
              <a:t>GenomicMethylSet</a:t>
            </a:r>
            <a:r>
              <a:rPr lang="en-US" dirty="0"/>
              <a:t> and </a:t>
            </a:r>
            <a:r>
              <a:rPr lang="en-US" dirty="0" err="1"/>
              <a:t>RatioSet</a:t>
            </a:r>
            <a:r>
              <a:rPr lang="en-US" dirty="0"/>
              <a:t> can be further converted into a </a:t>
            </a:r>
            <a:r>
              <a:rPr lang="en-US" dirty="0" err="1"/>
              <a:t>GenomicRatioSet</a:t>
            </a:r>
            <a:r>
              <a:rPr lang="en-US" dirty="0"/>
              <a:t>. This class includes both ratio-based methylation values and genomic context, making it the most comprehensive object for downstream analysis, such as differential methylation, plotting, or annotation.</a:t>
            </a:r>
          </a:p>
          <a:p>
            <a:endParaRPr lang="en-AU" dirty="0"/>
          </a:p>
        </p:txBody>
      </p:sp>
      <p:sp>
        <p:nvSpPr>
          <p:cNvPr id="4" name="Slide Number Placeholder 3"/>
          <p:cNvSpPr>
            <a:spLocks noGrp="1"/>
          </p:cNvSpPr>
          <p:nvPr>
            <p:ph type="sldNum" sz="quarter" idx="5"/>
          </p:nvPr>
        </p:nvSpPr>
        <p:spPr/>
        <p:txBody>
          <a:bodyPr/>
          <a:lstStyle/>
          <a:p>
            <a:fld id="{090AB22A-4285-5B44-B671-C729AFA5141C}" type="slidenum">
              <a:rPr lang="en-US" smtClean="0"/>
              <a:t>36</a:t>
            </a:fld>
            <a:endParaRPr lang="en-US"/>
          </a:p>
        </p:txBody>
      </p:sp>
    </p:spTree>
    <p:extLst>
      <p:ext uri="{BB962C8B-B14F-4D97-AF65-F5344CB8AC3E}">
        <p14:creationId xmlns:p14="http://schemas.microsoft.com/office/powerpoint/2010/main" val="3718579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use of Generalized Linear Models (GLMs) for DNA methylation analysis, and how we apply them using the </a:t>
            </a:r>
            <a:r>
              <a:rPr lang="en-US" dirty="0" err="1"/>
              <a:t>limma</a:t>
            </a:r>
            <a:r>
              <a:rPr lang="en-US" dirty="0"/>
              <a:t> package in R.</a:t>
            </a:r>
          </a:p>
          <a:p>
            <a:endParaRPr lang="en-US" dirty="0"/>
          </a:p>
          <a:p>
            <a:r>
              <a:rPr lang="en-US" dirty="0"/>
              <a:t>In simple terms, a linear model allows us to evaluate the relationship between DNA methylation levels and one or more explanatory variables in this case, age, along with other covariates such as sex, race, and estimated cell-type proportions.</a:t>
            </a:r>
          </a:p>
          <a:p>
            <a:endParaRPr lang="en-US" dirty="0"/>
          </a:p>
          <a:p>
            <a:r>
              <a:rPr lang="en-US" dirty="0"/>
              <a:t>At the top, you see a shorthand model formula:</a:t>
            </a:r>
          </a:p>
          <a:p>
            <a:endParaRPr lang="en-US" dirty="0"/>
          </a:p>
          <a:p>
            <a:r>
              <a:rPr lang="en-US" dirty="0"/>
              <a:t>Methylation ~ Age + ε</a:t>
            </a:r>
          </a:p>
          <a:p>
            <a:endParaRPr lang="en-US" dirty="0"/>
          </a:p>
          <a:p>
            <a:r>
              <a:rPr lang="en-US" dirty="0"/>
              <a:t>This means we are examining how methylation levels vary as a function of age, while accounting for random error (ε).</a:t>
            </a:r>
          </a:p>
          <a:p>
            <a:endParaRPr lang="en-US" dirty="0"/>
          </a:p>
          <a:p>
            <a:r>
              <a:rPr lang="en-US" dirty="0"/>
              <a:t>In practice, we model this across hundreds of thousands of CpG sites using </a:t>
            </a:r>
            <a:r>
              <a:rPr lang="en-US" dirty="0" err="1"/>
              <a:t>Limma</a:t>
            </a:r>
            <a:r>
              <a:rPr lang="en-US" dirty="0"/>
              <a:t>, a package originally developed for gene expression analysis but widely adopted for methylation data because of its efficiency and flexibility in fitting linear models across high-dimensional datasets.</a:t>
            </a:r>
          </a:p>
          <a:p>
            <a:endParaRPr lang="en-US" dirty="0"/>
          </a:p>
          <a:p>
            <a:r>
              <a:rPr lang="en-US" dirty="0"/>
              <a:t>Let’s walk through the code step by step:</a:t>
            </a:r>
          </a:p>
          <a:p>
            <a:endParaRPr lang="en-US" dirty="0"/>
          </a:p>
          <a:p>
            <a:r>
              <a:rPr lang="en-US" dirty="0"/>
              <a:t>We first define a design matrix, which encodes all the variables we want to include in the model such as age, sex, race, and cell-type estimates.</a:t>
            </a:r>
          </a:p>
          <a:p>
            <a:endParaRPr lang="en-US" dirty="0"/>
          </a:p>
          <a:p>
            <a:r>
              <a:rPr lang="en-US" dirty="0"/>
              <a:t>Next, we apply the </a:t>
            </a:r>
            <a:r>
              <a:rPr lang="en-US" dirty="0" err="1"/>
              <a:t>lmFit</a:t>
            </a:r>
            <a:r>
              <a:rPr lang="en-US" dirty="0"/>
              <a:t>() function from </a:t>
            </a:r>
            <a:r>
              <a:rPr lang="en-US" dirty="0" err="1"/>
              <a:t>limma</a:t>
            </a:r>
            <a:r>
              <a:rPr lang="en-US" dirty="0"/>
              <a:t>, which fits a linear model for each CpG site using our beta matrix.</a:t>
            </a:r>
          </a:p>
          <a:p>
            <a:endParaRPr lang="en-US" dirty="0"/>
          </a:p>
          <a:p>
            <a:r>
              <a:rPr lang="en-US" dirty="0"/>
              <a:t>Then we apply </a:t>
            </a:r>
            <a:r>
              <a:rPr lang="en-US" dirty="0" err="1"/>
              <a:t>eBayes</a:t>
            </a:r>
            <a:r>
              <a:rPr lang="en-US" dirty="0"/>
              <a:t>(), which stands for empirical Bayes moderation</a:t>
            </a:r>
            <a:r>
              <a:rPr lang="en-US"/>
              <a:t>. </a:t>
            </a:r>
          </a:p>
          <a:p>
            <a:endParaRPr lang="en-US" dirty="0"/>
          </a:p>
          <a:p>
            <a:r>
              <a:rPr lang="en-US" dirty="0"/>
              <a:t>Finally, we use </a:t>
            </a:r>
            <a:r>
              <a:rPr lang="en-US" dirty="0" err="1"/>
              <a:t>topTable</a:t>
            </a:r>
            <a:r>
              <a:rPr lang="en-US" dirty="0"/>
              <a:t>() to extract the top differentially methylated </a:t>
            </a:r>
            <a:r>
              <a:rPr lang="en-US" dirty="0" err="1"/>
              <a:t>CpGs</a:t>
            </a:r>
            <a:r>
              <a:rPr lang="en-US" dirty="0"/>
              <a:t> sorted by p-value for a specific coefficient in the model. In this example, </a:t>
            </a:r>
            <a:r>
              <a:rPr lang="en-US" dirty="0" err="1"/>
              <a:t>coef</a:t>
            </a:r>
            <a:r>
              <a:rPr lang="en-US" dirty="0"/>
              <a:t> = 2 corresponds to age, meaning we are testing the association between methylation and age while adjusting for all other covariates.</a:t>
            </a:r>
            <a:endParaRPr lang="en-AU" dirty="0"/>
          </a:p>
        </p:txBody>
      </p:sp>
      <p:sp>
        <p:nvSpPr>
          <p:cNvPr id="4" name="Slide Number Placeholder 3"/>
          <p:cNvSpPr>
            <a:spLocks noGrp="1"/>
          </p:cNvSpPr>
          <p:nvPr>
            <p:ph type="sldNum" sz="quarter" idx="5"/>
          </p:nvPr>
        </p:nvSpPr>
        <p:spPr/>
        <p:txBody>
          <a:bodyPr/>
          <a:lstStyle/>
          <a:p>
            <a:fld id="{090AB22A-4285-5B44-B671-C729AFA5141C}" type="slidenum">
              <a:rPr lang="en-US" smtClean="0"/>
              <a:t>37</a:t>
            </a:fld>
            <a:endParaRPr lang="en-US"/>
          </a:p>
        </p:txBody>
      </p:sp>
    </p:spTree>
    <p:extLst>
      <p:ext uri="{BB962C8B-B14F-4D97-AF65-F5344CB8AC3E}">
        <p14:creationId xmlns:p14="http://schemas.microsoft.com/office/powerpoint/2010/main" val="40087585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HT_Logo_Top">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72E070-0A3A-C142-BEA9-F390F425D0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64" t="41917" r="10655" b="8538"/>
          <a:stretch/>
        </p:blipFill>
        <p:spPr>
          <a:xfrm flipH="1">
            <a:off x="0" y="-2"/>
            <a:ext cx="12192000" cy="6858001"/>
          </a:xfrm>
          <a:prstGeom prst="rect">
            <a:avLst/>
          </a:prstGeom>
        </p:spPr>
      </p:pic>
      <p:sp>
        <p:nvSpPr>
          <p:cNvPr id="2" name="Rectangle 1">
            <a:extLst>
              <a:ext uri="{FF2B5EF4-FFF2-40B4-BE49-F238E27FC236}">
                <a16:creationId xmlns:a16="http://schemas.microsoft.com/office/drawing/2014/main" id="{3CA85134-0082-4B08-836B-CD12D9E3BDF2}"/>
              </a:ext>
            </a:extLst>
          </p:cNvPr>
          <p:cNvSpPr/>
          <p:nvPr userDrawn="1"/>
        </p:nvSpPr>
        <p:spPr>
          <a:xfrm>
            <a:off x="0" y="-2"/>
            <a:ext cx="12192000" cy="685800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EAB8137F-3F05-4735-AD65-30A6E464423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51998" y="406216"/>
            <a:ext cx="3073458" cy="865371"/>
          </a:xfrm>
          <a:prstGeom prst="rect">
            <a:avLst/>
          </a:prstGeom>
        </p:spPr>
      </p:pic>
    </p:spTree>
    <p:extLst>
      <p:ext uri="{BB962C8B-B14F-4D97-AF65-F5344CB8AC3E}">
        <p14:creationId xmlns:p14="http://schemas.microsoft.com/office/powerpoint/2010/main" val="1132287110"/>
      </p:ext>
    </p:extLst>
  </p:cSld>
  <p:clrMapOvr>
    <a:masterClrMapping/>
  </p:clrMapOvr>
  <p:transition spd="med">
    <p:fade/>
  </p:transition>
  <p:extLst>
    <p:ext uri="{DCECCB84-F9BA-43D5-87BE-67443E8EF086}">
      <p15:sldGuideLst xmlns:p15="http://schemas.microsoft.com/office/powerpoint/2012/main">
        <p15:guide id="1" orient="horz" pos="913">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T_Logo_Image_Header_Title_www">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F089F7-A089-014D-8930-70BB0875C1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87" t="43176" r="10732" b="50000"/>
          <a:stretch/>
        </p:blipFill>
        <p:spPr>
          <a:xfrm flipH="1">
            <a:off x="0" y="-1"/>
            <a:ext cx="12192000" cy="944564"/>
          </a:xfrm>
          <a:prstGeom prst="rect">
            <a:avLst/>
          </a:prstGeom>
        </p:spPr>
      </p:pic>
      <p:sp>
        <p:nvSpPr>
          <p:cNvPr id="8" name="Rectangle 13">
            <a:extLst>
              <a:ext uri="{FF2B5EF4-FFF2-40B4-BE49-F238E27FC236}">
                <a16:creationId xmlns:a16="http://schemas.microsoft.com/office/drawing/2014/main" id="{71887D41-DB60-4DD2-B045-31B3B87A9DE5}"/>
              </a:ext>
            </a:extLst>
          </p:cNvPr>
          <p:cNvSpPr/>
          <p:nvPr userDrawn="1"/>
        </p:nvSpPr>
        <p:spPr>
          <a:xfrm>
            <a:off x="0" y="939990"/>
            <a:ext cx="12192000" cy="529389"/>
          </a:xfrm>
          <a:prstGeom prst="rect">
            <a:avLst/>
          </a:prstGeom>
          <a:solidFill>
            <a:srgbClr val="112A48"/>
          </a:solidFill>
          <a:ln w="12700">
            <a:miter lim="400000"/>
          </a:ln>
          <a:effectLst>
            <a:outerShdw blurRad="38100" dist="23000" dir="5400000" rotWithShape="0">
              <a:srgbClr val="000000">
                <a:alpha val="35000"/>
              </a:srgbClr>
            </a:outerShdw>
          </a:effectLst>
        </p:spPr>
        <p:txBody>
          <a:bodyPr lIns="45719" rIns="45719" anchor="ctr"/>
          <a:lstStyle/>
          <a:p>
            <a:pPr algn="r">
              <a:defRPr sz="1200" b="1">
                <a:solidFill>
                  <a:srgbClr val="FFFFFF"/>
                </a:solidFill>
                <a:latin typeface="Franklin Gothic Medium"/>
                <a:ea typeface="Franklin Gothic Medium"/>
                <a:cs typeface="Franklin Gothic Medium"/>
                <a:sym typeface="Franklin Gothic Medium"/>
              </a:defRPr>
            </a:pPr>
            <a:endParaRPr/>
          </a:p>
        </p:txBody>
      </p:sp>
      <p:sp>
        <p:nvSpPr>
          <p:cNvPr id="9" name="TextBox 4">
            <a:extLst>
              <a:ext uri="{FF2B5EF4-FFF2-40B4-BE49-F238E27FC236}">
                <a16:creationId xmlns:a16="http://schemas.microsoft.com/office/drawing/2014/main" id="{1E8A58B9-DCEA-4216-93EA-D8E12DD63A00}"/>
              </a:ext>
            </a:extLst>
          </p:cNvPr>
          <p:cNvSpPr txBox="1"/>
          <p:nvPr userDrawn="1"/>
        </p:nvSpPr>
        <p:spPr>
          <a:xfrm>
            <a:off x="389123" y="989193"/>
            <a:ext cx="11749087"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400" b="1">
                <a:solidFill>
                  <a:srgbClr val="FFFFFF"/>
                </a:solidFill>
                <a:effectLst>
                  <a:outerShdw blurRad="38100" dist="38100" dir="2700000" rotWithShape="0">
                    <a:srgbClr val="000000">
                      <a:alpha val="43137"/>
                    </a:srgbClr>
                  </a:outerShdw>
                </a:effectLst>
                <a:latin typeface="Franklin Gothic Medium"/>
                <a:ea typeface="Franklin Gothic Medium"/>
                <a:cs typeface="Franklin Gothic Medium"/>
                <a:sym typeface="Franklin Gothic Medium"/>
              </a:defRPr>
            </a:lvl1pPr>
          </a:lstStyle>
          <a:p>
            <a:pPr algn="l"/>
            <a:r>
              <a:rPr lang="en-AU" sz="2000">
                <a:effectLst/>
                <a:latin typeface="+mj-lt"/>
              </a:rPr>
              <a:t>Title</a:t>
            </a:r>
            <a:endParaRPr sz="2000">
              <a:effectLst/>
              <a:latin typeface="+mj-lt"/>
            </a:endParaRPr>
          </a:p>
        </p:txBody>
      </p:sp>
      <p:sp>
        <p:nvSpPr>
          <p:cNvPr id="13" name="Rectangle 12">
            <a:extLst>
              <a:ext uri="{FF2B5EF4-FFF2-40B4-BE49-F238E27FC236}">
                <a16:creationId xmlns:a16="http://schemas.microsoft.com/office/drawing/2014/main" id="{CA8516E1-6501-4E19-82A2-4D399CE4F67F}"/>
              </a:ext>
            </a:extLst>
          </p:cNvPr>
          <p:cNvSpPr/>
          <p:nvPr userDrawn="1"/>
        </p:nvSpPr>
        <p:spPr>
          <a:xfrm>
            <a:off x="8210540" y="1081526"/>
            <a:ext cx="3719691" cy="307777"/>
          </a:xfrm>
          <a:prstGeom prst="rect">
            <a:avLst/>
          </a:prstGeom>
        </p:spPr>
        <p:txBody>
          <a:bodyPr wrap="square">
            <a:spAutoFit/>
          </a:bodyPr>
          <a:lstStyle/>
          <a:p>
            <a:pPr rtl="0"/>
            <a:r>
              <a:rPr lang="en-AU" sz="1400" b="1">
                <a:solidFill>
                  <a:schemeClr val="bg1"/>
                </a:solidFill>
                <a:latin typeface="+mn-lt"/>
              </a:rPr>
              <a:t>qut.edu.au/research/centre-for-genomics</a:t>
            </a:r>
          </a:p>
        </p:txBody>
      </p:sp>
      <p:pic>
        <p:nvPicPr>
          <p:cNvPr id="14" name="Picture 13">
            <a:extLst>
              <a:ext uri="{FF2B5EF4-FFF2-40B4-BE49-F238E27FC236}">
                <a16:creationId xmlns:a16="http://schemas.microsoft.com/office/drawing/2014/main" id="{1E24C4CA-865F-468F-83C5-B9015DF76A6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42913" y="140119"/>
            <a:ext cx="2235173" cy="629341"/>
          </a:xfrm>
          <a:prstGeom prst="rect">
            <a:avLst/>
          </a:prstGeom>
        </p:spPr>
      </p:pic>
    </p:spTree>
    <p:extLst>
      <p:ext uri="{BB962C8B-B14F-4D97-AF65-F5344CB8AC3E}">
        <p14:creationId xmlns:p14="http://schemas.microsoft.com/office/powerpoint/2010/main" val="2080056454"/>
      </p:ext>
    </p:extLst>
  </p:cSld>
  <p:clrMapOvr>
    <a:masterClrMapping/>
  </p:clrMapOvr>
  <p:transition spd="med">
    <p:fade/>
  </p:transition>
  <p:extLst>
    <p:ext uri="{DCECCB84-F9BA-43D5-87BE-67443E8EF086}">
      <p15:sldGuideLst xmlns:p15="http://schemas.microsoft.com/office/powerpoint/2012/main">
        <p15:guide id="1" orient="horz" pos="595">
          <p15:clr>
            <a:srgbClr val="FBAE40"/>
          </p15:clr>
        </p15:guide>
        <p15:guide id="2" pos="27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T_Logo_Image_Header_2Colum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3C0956-5A0A-114E-8B66-5A3DEA308E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87" t="43176" r="10732" b="50000"/>
          <a:stretch/>
        </p:blipFill>
        <p:spPr>
          <a:xfrm flipH="1">
            <a:off x="0" y="-1"/>
            <a:ext cx="12192000" cy="944564"/>
          </a:xfrm>
          <a:prstGeom prst="rect">
            <a:avLst/>
          </a:prstGeom>
        </p:spPr>
      </p:pic>
      <p:sp>
        <p:nvSpPr>
          <p:cNvPr id="11" name="TextBox 10">
            <a:extLst>
              <a:ext uri="{FF2B5EF4-FFF2-40B4-BE49-F238E27FC236}">
                <a16:creationId xmlns:a16="http://schemas.microsoft.com/office/drawing/2014/main" id="{2EEB9595-5B17-4DCC-A41E-124A058CED38}"/>
              </a:ext>
            </a:extLst>
          </p:cNvPr>
          <p:cNvSpPr txBox="1"/>
          <p:nvPr userDrawn="1"/>
        </p:nvSpPr>
        <p:spPr>
          <a:xfrm rot="16200000">
            <a:off x="11575059" y="6272372"/>
            <a:ext cx="880370" cy="184666"/>
          </a:xfrm>
          <a:prstGeom prst="rect">
            <a:avLst/>
          </a:prstGeom>
          <a:noFill/>
        </p:spPr>
        <p:txBody>
          <a:bodyPr wrap="none" rtlCol="0">
            <a:spAutoFit/>
          </a:bodyPr>
          <a:lstStyle/>
          <a:p>
            <a:pPr algn="ctr"/>
            <a:r>
              <a:rPr lang="en-AU" sz="600" dirty="0">
                <a:solidFill>
                  <a:schemeClr val="bg2">
                    <a:lumMod val="25000"/>
                  </a:schemeClr>
                </a:solidFill>
              </a:rPr>
              <a:t>CRICOS No.00213J</a:t>
            </a:r>
          </a:p>
        </p:txBody>
      </p:sp>
      <p:pic>
        <p:nvPicPr>
          <p:cNvPr id="9" name="Picture 8">
            <a:extLst>
              <a:ext uri="{FF2B5EF4-FFF2-40B4-BE49-F238E27FC236}">
                <a16:creationId xmlns:a16="http://schemas.microsoft.com/office/drawing/2014/main" id="{5F360606-4B43-4309-9F1F-F9F4497AA64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42913" y="140119"/>
            <a:ext cx="2235173" cy="629341"/>
          </a:xfrm>
          <a:prstGeom prst="rect">
            <a:avLst/>
          </a:prstGeom>
        </p:spPr>
      </p:pic>
    </p:spTree>
    <p:extLst>
      <p:ext uri="{BB962C8B-B14F-4D97-AF65-F5344CB8AC3E}">
        <p14:creationId xmlns:p14="http://schemas.microsoft.com/office/powerpoint/2010/main" val="540086552"/>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27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T_Logo_CHT_Image_Header">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3D211-1CE7-D74F-BAF7-DEDF9EDBC2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350" t="50000" b="38387"/>
          <a:stretch/>
        </p:blipFill>
        <p:spPr>
          <a:xfrm flipH="1">
            <a:off x="-2" y="0"/>
            <a:ext cx="12192002" cy="944563"/>
          </a:xfrm>
          <a:prstGeom prst="rect">
            <a:avLst/>
          </a:prstGeom>
        </p:spPr>
      </p:pic>
      <p:sp>
        <p:nvSpPr>
          <p:cNvPr id="9" name="TextBox 4">
            <a:extLst>
              <a:ext uri="{FF2B5EF4-FFF2-40B4-BE49-F238E27FC236}">
                <a16:creationId xmlns:a16="http://schemas.microsoft.com/office/drawing/2014/main" id="{E7835A85-8291-470F-B917-785CEE367CE5}"/>
              </a:ext>
            </a:extLst>
          </p:cNvPr>
          <p:cNvSpPr txBox="1"/>
          <p:nvPr userDrawn="1"/>
        </p:nvSpPr>
        <p:spPr>
          <a:xfrm>
            <a:off x="1115367" y="206567"/>
            <a:ext cx="920429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400" b="1">
                <a:solidFill>
                  <a:srgbClr val="FFFFFF"/>
                </a:solidFill>
                <a:effectLst>
                  <a:outerShdw blurRad="38100" dist="38100" dir="2700000" rotWithShape="0">
                    <a:srgbClr val="000000">
                      <a:alpha val="43137"/>
                    </a:srgbClr>
                  </a:outerShdw>
                </a:effectLst>
                <a:latin typeface="Franklin Gothic Medium"/>
                <a:ea typeface="Franklin Gothic Medium"/>
                <a:cs typeface="Franklin Gothic Medium"/>
                <a:sym typeface="Franklin Gothic Medium"/>
              </a:defRPr>
            </a:lvl1pPr>
          </a:lstStyle>
          <a:p>
            <a:pPr algn="ctr"/>
            <a:r>
              <a:rPr lang="en-AU" sz="2400" b="1" kern="1200">
                <a:solidFill>
                  <a:srgbClr val="FFFFFF"/>
                </a:solidFill>
                <a:effectLst/>
                <a:latin typeface="+mn-lt"/>
                <a:ea typeface="Franklin Gothic Medium"/>
                <a:cs typeface="Franklin Gothic Medium"/>
                <a:sym typeface="Franklin Gothic Medium"/>
              </a:rPr>
              <a:t>Centre for Genomics and Personalised Health</a:t>
            </a:r>
            <a:endParaRPr sz="2400">
              <a:effectLst/>
              <a:latin typeface="+mn-lt"/>
            </a:endParaRPr>
          </a:p>
        </p:txBody>
      </p:sp>
      <p:pic>
        <p:nvPicPr>
          <p:cNvPr id="8" name="Picture 7">
            <a:extLst>
              <a:ext uri="{FF2B5EF4-FFF2-40B4-BE49-F238E27FC236}">
                <a16:creationId xmlns:a16="http://schemas.microsoft.com/office/drawing/2014/main" id="{56F9A756-2331-46FE-A86B-C94E939F187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69915"/>
          <a:stretch/>
        </p:blipFill>
        <p:spPr>
          <a:xfrm>
            <a:off x="442914" y="140119"/>
            <a:ext cx="672454" cy="629341"/>
          </a:xfrm>
          <a:prstGeom prst="rect">
            <a:avLst/>
          </a:prstGeom>
        </p:spPr>
      </p:pic>
    </p:spTree>
    <p:extLst>
      <p:ext uri="{BB962C8B-B14F-4D97-AF65-F5344CB8AC3E}">
        <p14:creationId xmlns:p14="http://schemas.microsoft.com/office/powerpoint/2010/main" val="1380596210"/>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27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T_Logo_CHT_Blue_Band">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59AF3EF4-E249-418C-8D52-00E8046D992F}"/>
              </a:ext>
            </a:extLst>
          </p:cNvPr>
          <p:cNvSpPr/>
          <p:nvPr userDrawn="1"/>
        </p:nvSpPr>
        <p:spPr>
          <a:xfrm>
            <a:off x="0" y="6328611"/>
            <a:ext cx="12192000" cy="529389"/>
          </a:xfrm>
          <a:prstGeom prst="rect">
            <a:avLst/>
          </a:prstGeom>
          <a:solidFill>
            <a:srgbClr val="112A48"/>
          </a:solidFill>
          <a:ln w="12700">
            <a:miter lim="400000"/>
          </a:ln>
          <a:effectLst>
            <a:outerShdw blurRad="38100" dist="23000" dir="5400000" rotWithShape="0">
              <a:srgbClr val="000000">
                <a:alpha val="35000"/>
              </a:srgbClr>
            </a:outerShdw>
          </a:effectLst>
        </p:spPr>
        <p:txBody>
          <a:bodyPr lIns="45719" rIns="45719" anchor="ctr"/>
          <a:lstStyle/>
          <a:p>
            <a:pPr algn="r">
              <a:defRPr sz="1200" b="1">
                <a:solidFill>
                  <a:srgbClr val="FFFFFF"/>
                </a:solidFill>
                <a:latin typeface="Franklin Gothic Medium"/>
                <a:ea typeface="Franklin Gothic Medium"/>
                <a:cs typeface="Franklin Gothic Medium"/>
                <a:sym typeface="Franklin Gothic Medium"/>
              </a:defRPr>
            </a:pPr>
            <a:endParaRPr/>
          </a:p>
        </p:txBody>
      </p:sp>
      <p:pic>
        <p:nvPicPr>
          <p:cNvPr id="6" name="Picture 5">
            <a:extLst>
              <a:ext uri="{FF2B5EF4-FFF2-40B4-BE49-F238E27FC236}">
                <a16:creationId xmlns:a16="http://schemas.microsoft.com/office/drawing/2014/main" id="{316415D1-134B-4E6B-B580-3E76AE4FA96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64241" y="303640"/>
            <a:ext cx="2409104" cy="678313"/>
          </a:xfrm>
          <a:prstGeom prst="rect">
            <a:avLst/>
          </a:prstGeom>
        </p:spPr>
      </p:pic>
    </p:spTree>
    <p:extLst>
      <p:ext uri="{BB962C8B-B14F-4D97-AF65-F5344CB8AC3E}">
        <p14:creationId xmlns:p14="http://schemas.microsoft.com/office/powerpoint/2010/main" val="259470293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T_Blue_Footer">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59AF3EF4-E249-418C-8D52-00E8046D992F}"/>
              </a:ext>
            </a:extLst>
          </p:cNvPr>
          <p:cNvSpPr/>
          <p:nvPr userDrawn="1"/>
        </p:nvSpPr>
        <p:spPr>
          <a:xfrm>
            <a:off x="0" y="6328611"/>
            <a:ext cx="12192000" cy="529389"/>
          </a:xfrm>
          <a:prstGeom prst="rect">
            <a:avLst/>
          </a:prstGeom>
          <a:solidFill>
            <a:srgbClr val="112A48"/>
          </a:solidFill>
          <a:ln w="12700">
            <a:miter lim="400000"/>
          </a:ln>
          <a:effectLst>
            <a:outerShdw blurRad="38100" dist="23000" dir="5400000" rotWithShape="0">
              <a:srgbClr val="000000">
                <a:alpha val="35000"/>
              </a:srgbClr>
            </a:outerShdw>
          </a:effectLst>
        </p:spPr>
        <p:txBody>
          <a:bodyPr lIns="45719" rIns="45719" anchor="ctr"/>
          <a:lstStyle/>
          <a:p>
            <a:pPr algn="r">
              <a:defRPr sz="1200" b="1">
                <a:solidFill>
                  <a:srgbClr val="FFFFFF"/>
                </a:solidFill>
                <a:latin typeface="Franklin Gothic Medium"/>
                <a:ea typeface="Franklin Gothic Medium"/>
                <a:cs typeface="Franklin Gothic Medium"/>
                <a:sym typeface="Franklin Gothic Medium"/>
              </a:defRPr>
            </a:pPr>
            <a:endParaRPr/>
          </a:p>
        </p:txBody>
      </p:sp>
      <p:sp>
        <p:nvSpPr>
          <p:cNvPr id="5" name="TextBox 4">
            <a:extLst>
              <a:ext uri="{FF2B5EF4-FFF2-40B4-BE49-F238E27FC236}">
                <a16:creationId xmlns:a16="http://schemas.microsoft.com/office/drawing/2014/main" id="{CF6FF14B-91AC-498E-90A3-14E816521641}"/>
              </a:ext>
            </a:extLst>
          </p:cNvPr>
          <p:cNvSpPr txBox="1"/>
          <p:nvPr userDrawn="1"/>
        </p:nvSpPr>
        <p:spPr>
          <a:xfrm>
            <a:off x="0" y="6425738"/>
            <a:ext cx="12192000"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400" b="1">
                <a:solidFill>
                  <a:srgbClr val="FFFFFF"/>
                </a:solidFill>
                <a:effectLst>
                  <a:outerShdw blurRad="38100" dist="38100" dir="2700000" rotWithShape="0">
                    <a:srgbClr val="000000">
                      <a:alpha val="43137"/>
                    </a:srgbClr>
                  </a:outerShdw>
                </a:effectLst>
                <a:latin typeface="Franklin Gothic Medium"/>
                <a:ea typeface="Franklin Gothic Medium"/>
                <a:cs typeface="Franklin Gothic Medium"/>
                <a:sym typeface="Franklin Gothic Medium"/>
              </a:defRPr>
            </a:lvl1pPr>
          </a:lstStyle>
          <a:p>
            <a:pPr algn="ctr"/>
            <a:r>
              <a:rPr lang="en-AU" b="1">
                <a:effectLst/>
                <a:latin typeface="Arial" panose="020B0604020202020204" pitchFamily="34" charset="0"/>
                <a:cs typeface="Arial" panose="020B0604020202020204" pitchFamily="34" charset="0"/>
                <a:sym typeface="Franklin Gothic Medium"/>
              </a:rPr>
              <a:t>Centre for Genomics and Personalised Health</a:t>
            </a:r>
          </a:p>
        </p:txBody>
      </p:sp>
      <p:pic>
        <p:nvPicPr>
          <p:cNvPr id="6" name="Picture 5">
            <a:extLst>
              <a:ext uri="{FF2B5EF4-FFF2-40B4-BE49-F238E27FC236}">
                <a16:creationId xmlns:a16="http://schemas.microsoft.com/office/drawing/2014/main" id="{09A1C1DA-915F-4619-926B-F1C6B60BD5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9337"/>
          <a:stretch/>
        </p:blipFill>
        <p:spPr>
          <a:xfrm>
            <a:off x="364241" y="303640"/>
            <a:ext cx="738700" cy="678313"/>
          </a:xfrm>
          <a:prstGeom prst="rect">
            <a:avLst/>
          </a:prstGeom>
        </p:spPr>
      </p:pic>
    </p:spTree>
    <p:extLst>
      <p:ext uri="{BB962C8B-B14F-4D97-AF65-F5344CB8AC3E}">
        <p14:creationId xmlns:p14="http://schemas.microsoft.com/office/powerpoint/2010/main" val="1684432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T_Logo_Blue_Footer">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59AF3EF4-E249-418C-8D52-00E8046D992F}"/>
              </a:ext>
            </a:extLst>
          </p:cNvPr>
          <p:cNvSpPr/>
          <p:nvPr userDrawn="1"/>
        </p:nvSpPr>
        <p:spPr>
          <a:xfrm>
            <a:off x="0" y="6328611"/>
            <a:ext cx="12192000" cy="529389"/>
          </a:xfrm>
          <a:prstGeom prst="rect">
            <a:avLst/>
          </a:prstGeom>
          <a:solidFill>
            <a:srgbClr val="112A48"/>
          </a:solidFill>
          <a:ln w="12700">
            <a:miter lim="400000"/>
          </a:ln>
          <a:effectLst>
            <a:outerShdw blurRad="38100" dist="23000" dir="5400000" rotWithShape="0">
              <a:srgbClr val="000000">
                <a:alpha val="35000"/>
              </a:srgbClr>
            </a:outerShdw>
          </a:effectLst>
        </p:spPr>
        <p:txBody>
          <a:bodyPr lIns="45719" rIns="45719" anchor="ctr"/>
          <a:lstStyle/>
          <a:p>
            <a:pPr algn="r">
              <a:defRPr sz="1200" b="1">
                <a:solidFill>
                  <a:srgbClr val="FFFFFF"/>
                </a:solidFill>
                <a:latin typeface="Franklin Gothic Medium"/>
                <a:ea typeface="Franklin Gothic Medium"/>
                <a:cs typeface="Franklin Gothic Medium"/>
                <a:sym typeface="Franklin Gothic Medium"/>
              </a:defRPr>
            </a:pPr>
            <a:endParaRPr/>
          </a:p>
        </p:txBody>
      </p:sp>
      <p:pic>
        <p:nvPicPr>
          <p:cNvPr id="5" name="Picture 4">
            <a:extLst>
              <a:ext uri="{FF2B5EF4-FFF2-40B4-BE49-F238E27FC236}">
                <a16:creationId xmlns:a16="http://schemas.microsoft.com/office/drawing/2014/main" id="{411731C9-899A-4F6C-A63A-02617C0C8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9337"/>
          <a:stretch/>
        </p:blipFill>
        <p:spPr>
          <a:xfrm>
            <a:off x="364241" y="303640"/>
            <a:ext cx="738700" cy="678313"/>
          </a:xfrm>
          <a:prstGeom prst="rect">
            <a:avLst/>
          </a:prstGeom>
        </p:spPr>
      </p:pic>
    </p:spTree>
    <p:extLst>
      <p:ext uri="{BB962C8B-B14F-4D97-AF65-F5344CB8AC3E}">
        <p14:creationId xmlns:p14="http://schemas.microsoft.com/office/powerpoint/2010/main" val="291996550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T_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F23FA1-79B1-423E-B737-A77D503320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1284"/>
          <a:stretch/>
        </p:blipFill>
        <p:spPr>
          <a:xfrm>
            <a:off x="364241" y="303640"/>
            <a:ext cx="3162730" cy="678313"/>
          </a:xfrm>
          <a:prstGeom prst="rect">
            <a:avLst/>
          </a:prstGeom>
        </p:spPr>
      </p:pic>
    </p:spTree>
    <p:extLst>
      <p:ext uri="{BB962C8B-B14F-4D97-AF65-F5344CB8AC3E}">
        <p14:creationId xmlns:p14="http://schemas.microsoft.com/office/powerpoint/2010/main" val="3523913418"/>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T_Logo_CHT_Blue_Footer_www">
    <p:spTree>
      <p:nvGrpSpPr>
        <p:cNvPr id="1" name=""/>
        <p:cNvGrpSpPr/>
        <p:nvPr/>
      </p:nvGrpSpPr>
      <p:grpSpPr>
        <a:xfrm>
          <a:off x="0" y="0"/>
          <a:ext cx="0" cy="0"/>
          <a:chOff x="0" y="0"/>
          <a:chExt cx="0" cy="0"/>
        </a:xfrm>
      </p:grpSpPr>
      <p:sp>
        <p:nvSpPr>
          <p:cNvPr id="7" name="Rectangle 13">
            <a:extLst>
              <a:ext uri="{FF2B5EF4-FFF2-40B4-BE49-F238E27FC236}">
                <a16:creationId xmlns:a16="http://schemas.microsoft.com/office/drawing/2014/main" id="{FB5E6824-F286-42EC-B863-189218E8EB8F}"/>
              </a:ext>
            </a:extLst>
          </p:cNvPr>
          <p:cNvSpPr/>
          <p:nvPr userDrawn="1"/>
        </p:nvSpPr>
        <p:spPr>
          <a:xfrm>
            <a:off x="0" y="6328611"/>
            <a:ext cx="12192000" cy="529389"/>
          </a:xfrm>
          <a:prstGeom prst="rect">
            <a:avLst/>
          </a:prstGeom>
          <a:solidFill>
            <a:srgbClr val="112A48"/>
          </a:solidFill>
          <a:ln w="12700">
            <a:miter lim="400000"/>
          </a:ln>
          <a:effectLst>
            <a:outerShdw blurRad="38100" dist="23000" dir="5400000" rotWithShape="0">
              <a:srgbClr val="000000">
                <a:alpha val="35000"/>
              </a:srgbClr>
            </a:outerShdw>
          </a:effectLst>
        </p:spPr>
        <p:txBody>
          <a:bodyPr lIns="45719" rIns="45719" anchor="ctr"/>
          <a:lstStyle/>
          <a:p>
            <a:pPr algn="r">
              <a:defRPr sz="1200" b="1">
                <a:solidFill>
                  <a:srgbClr val="FFFFFF"/>
                </a:solidFill>
                <a:latin typeface="Franklin Gothic Medium"/>
                <a:ea typeface="Franklin Gothic Medium"/>
                <a:cs typeface="Franklin Gothic Medium"/>
                <a:sym typeface="Franklin Gothic Medium"/>
              </a:defRPr>
            </a:pPr>
            <a:endParaRPr/>
          </a:p>
        </p:txBody>
      </p:sp>
      <p:sp>
        <p:nvSpPr>
          <p:cNvPr id="4" name="TextBox 4">
            <a:extLst>
              <a:ext uri="{FF2B5EF4-FFF2-40B4-BE49-F238E27FC236}">
                <a16:creationId xmlns:a16="http://schemas.microsoft.com/office/drawing/2014/main" id="{DC58676C-CAFB-48F5-818B-1931E94EFF2A}"/>
              </a:ext>
            </a:extLst>
          </p:cNvPr>
          <p:cNvSpPr txBox="1"/>
          <p:nvPr userDrawn="1"/>
        </p:nvSpPr>
        <p:spPr>
          <a:xfrm>
            <a:off x="283855" y="6377814"/>
            <a:ext cx="11908145"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400" b="1">
                <a:solidFill>
                  <a:srgbClr val="FFFFFF"/>
                </a:solidFill>
                <a:effectLst>
                  <a:outerShdw blurRad="38100" dist="38100" dir="2700000" rotWithShape="0">
                    <a:srgbClr val="000000">
                      <a:alpha val="43137"/>
                    </a:srgbClr>
                  </a:outerShdw>
                </a:effectLst>
                <a:latin typeface="Franklin Gothic Medium"/>
                <a:ea typeface="Franklin Gothic Medium"/>
                <a:cs typeface="Franklin Gothic Medium"/>
                <a:sym typeface="Franklin Gothic Medium"/>
              </a:defRPr>
            </a:lvl1pPr>
          </a:lstStyle>
          <a:p>
            <a:pPr algn="l"/>
            <a:r>
              <a:rPr sz="1800">
                <a:effectLst/>
                <a:latin typeface="+mj-lt"/>
              </a:rPr>
              <a:t>Centre for </a:t>
            </a:r>
            <a:r>
              <a:rPr lang="en-AU" sz="1800">
                <a:effectLst/>
                <a:latin typeface="+mj-lt"/>
              </a:rPr>
              <a:t>Genomics and Personalised Health</a:t>
            </a:r>
            <a:endParaRPr sz="1800">
              <a:effectLst/>
              <a:latin typeface="+mj-lt"/>
            </a:endParaRPr>
          </a:p>
        </p:txBody>
      </p:sp>
      <p:pic>
        <p:nvPicPr>
          <p:cNvPr id="6" name="Picture 5">
            <a:extLst>
              <a:ext uri="{FF2B5EF4-FFF2-40B4-BE49-F238E27FC236}">
                <a16:creationId xmlns:a16="http://schemas.microsoft.com/office/drawing/2014/main" id="{A66A974C-F210-409C-AC20-219FE5112F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70906"/>
          <a:stretch/>
        </p:blipFill>
        <p:spPr>
          <a:xfrm>
            <a:off x="353484" y="303640"/>
            <a:ext cx="700884" cy="678313"/>
          </a:xfrm>
          <a:prstGeom prst="rect">
            <a:avLst/>
          </a:prstGeom>
        </p:spPr>
      </p:pic>
      <p:sp>
        <p:nvSpPr>
          <p:cNvPr id="9" name="Rectangle 8">
            <a:extLst>
              <a:ext uri="{FF2B5EF4-FFF2-40B4-BE49-F238E27FC236}">
                <a16:creationId xmlns:a16="http://schemas.microsoft.com/office/drawing/2014/main" id="{C1BB167E-2B88-4BB2-9D22-586A52999CA8}"/>
              </a:ext>
            </a:extLst>
          </p:cNvPr>
          <p:cNvSpPr/>
          <p:nvPr userDrawn="1"/>
        </p:nvSpPr>
        <p:spPr>
          <a:xfrm>
            <a:off x="8210540" y="1081526"/>
            <a:ext cx="3719691" cy="307777"/>
          </a:xfrm>
          <a:prstGeom prst="rect">
            <a:avLst/>
          </a:prstGeom>
        </p:spPr>
        <p:txBody>
          <a:bodyPr wrap="square">
            <a:spAutoFit/>
          </a:bodyPr>
          <a:lstStyle/>
          <a:p>
            <a:pPr rtl="0"/>
            <a:r>
              <a:rPr lang="en-AU" sz="1400" b="1">
                <a:solidFill>
                  <a:schemeClr val="bg1"/>
                </a:solidFill>
                <a:latin typeface="+mn-lt"/>
              </a:rPr>
              <a:t>qut.edu.au/research/centre-for-genomics</a:t>
            </a:r>
          </a:p>
        </p:txBody>
      </p:sp>
      <p:sp>
        <p:nvSpPr>
          <p:cNvPr id="11" name="Rectangle 10">
            <a:extLst>
              <a:ext uri="{FF2B5EF4-FFF2-40B4-BE49-F238E27FC236}">
                <a16:creationId xmlns:a16="http://schemas.microsoft.com/office/drawing/2014/main" id="{D0DE9398-EBAC-4F3E-80EB-1E9929251A96}"/>
              </a:ext>
            </a:extLst>
          </p:cNvPr>
          <p:cNvSpPr/>
          <p:nvPr userDrawn="1"/>
        </p:nvSpPr>
        <p:spPr>
          <a:xfrm>
            <a:off x="8210540" y="1035359"/>
            <a:ext cx="3719691" cy="276999"/>
          </a:xfrm>
          <a:prstGeom prst="rect">
            <a:avLst/>
          </a:prstGeom>
        </p:spPr>
        <p:txBody>
          <a:bodyPr wrap="square">
            <a:spAutoFit/>
          </a:bodyPr>
          <a:lstStyle/>
          <a:p>
            <a:pPr algn="r" rtl="0"/>
            <a:r>
              <a:rPr lang="en-AU" sz="1200" b="1">
                <a:solidFill>
                  <a:schemeClr val="bg1"/>
                </a:solidFill>
                <a:latin typeface="Arial" panose="020B0604020202020204" pitchFamily="34" charset="0"/>
                <a:cs typeface="Arial" panose="020B0604020202020204" pitchFamily="34" charset="0"/>
              </a:rPr>
              <a:t>qut.edu.au/research/centre-for-genomics</a:t>
            </a:r>
          </a:p>
        </p:txBody>
      </p:sp>
      <p:sp>
        <p:nvSpPr>
          <p:cNvPr id="12" name="Rectangle 11">
            <a:extLst>
              <a:ext uri="{FF2B5EF4-FFF2-40B4-BE49-F238E27FC236}">
                <a16:creationId xmlns:a16="http://schemas.microsoft.com/office/drawing/2014/main" id="{4B69A5FB-5FBD-4327-B180-5CAF91AD56E9}"/>
              </a:ext>
            </a:extLst>
          </p:cNvPr>
          <p:cNvSpPr/>
          <p:nvPr userDrawn="1"/>
        </p:nvSpPr>
        <p:spPr>
          <a:xfrm>
            <a:off x="8210540" y="5822641"/>
            <a:ext cx="3719691" cy="276999"/>
          </a:xfrm>
          <a:prstGeom prst="rect">
            <a:avLst/>
          </a:prstGeom>
        </p:spPr>
        <p:txBody>
          <a:bodyPr wrap="square">
            <a:spAutoFit/>
          </a:bodyPr>
          <a:lstStyle/>
          <a:p>
            <a:pPr algn="r" rtl="0"/>
            <a:r>
              <a:rPr lang="en-AU" sz="1200" b="1">
                <a:solidFill>
                  <a:schemeClr val="bg1"/>
                </a:solidFill>
                <a:latin typeface="Arial" panose="020B0604020202020204" pitchFamily="34" charset="0"/>
                <a:cs typeface="Arial" panose="020B0604020202020204" pitchFamily="34" charset="0"/>
              </a:rPr>
              <a:t>qut.edu.au/research/centre-for-genomics</a:t>
            </a:r>
          </a:p>
        </p:txBody>
      </p:sp>
      <p:sp>
        <p:nvSpPr>
          <p:cNvPr id="13" name="Rectangle 12">
            <a:extLst>
              <a:ext uri="{FF2B5EF4-FFF2-40B4-BE49-F238E27FC236}">
                <a16:creationId xmlns:a16="http://schemas.microsoft.com/office/drawing/2014/main" id="{68396613-882C-47F6-AB99-04090AD9AF97}"/>
              </a:ext>
            </a:extLst>
          </p:cNvPr>
          <p:cNvSpPr/>
          <p:nvPr userDrawn="1"/>
        </p:nvSpPr>
        <p:spPr>
          <a:xfrm>
            <a:off x="8210540" y="6470147"/>
            <a:ext cx="3719691" cy="276999"/>
          </a:xfrm>
          <a:prstGeom prst="rect">
            <a:avLst/>
          </a:prstGeom>
        </p:spPr>
        <p:txBody>
          <a:bodyPr wrap="square">
            <a:spAutoFit/>
          </a:bodyPr>
          <a:lstStyle/>
          <a:p>
            <a:pPr algn="r" rtl="0"/>
            <a:r>
              <a:rPr lang="en-AU" sz="1200" b="1">
                <a:solidFill>
                  <a:schemeClr val="bg1"/>
                </a:solidFill>
                <a:latin typeface="Arial" panose="020B0604020202020204" pitchFamily="34" charset="0"/>
                <a:cs typeface="Arial" panose="020B0604020202020204" pitchFamily="34" charset="0"/>
              </a:rPr>
              <a:t>qut.edu.au/research/centre-for-genomics</a:t>
            </a:r>
          </a:p>
        </p:txBody>
      </p:sp>
    </p:spTree>
    <p:extLst>
      <p:ext uri="{BB962C8B-B14F-4D97-AF65-F5344CB8AC3E}">
        <p14:creationId xmlns:p14="http://schemas.microsoft.com/office/powerpoint/2010/main" val="168767086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21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T_Logo_CHT_Image_Footer_www">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74D70B-9E2D-0C4D-A4B0-B3D8D3F839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4524" b="2109"/>
          <a:stretch/>
        </p:blipFill>
        <p:spPr>
          <a:xfrm rot="10800000" flipV="1">
            <a:off x="1" y="5872478"/>
            <a:ext cx="12191998" cy="985522"/>
          </a:xfrm>
          <a:prstGeom prst="rect">
            <a:avLst/>
          </a:prstGeom>
        </p:spPr>
      </p:pic>
      <p:sp>
        <p:nvSpPr>
          <p:cNvPr id="13" name="TextBox 4">
            <a:extLst>
              <a:ext uri="{FF2B5EF4-FFF2-40B4-BE49-F238E27FC236}">
                <a16:creationId xmlns:a16="http://schemas.microsoft.com/office/drawing/2014/main" id="{33E9AD79-F79D-4143-81BC-C40A48DDA23A}"/>
              </a:ext>
            </a:extLst>
          </p:cNvPr>
          <p:cNvSpPr txBox="1"/>
          <p:nvPr userDrawn="1"/>
        </p:nvSpPr>
        <p:spPr>
          <a:xfrm>
            <a:off x="399881" y="6163699"/>
            <a:ext cx="6261240"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400" b="1">
                <a:solidFill>
                  <a:srgbClr val="FFFFFF"/>
                </a:solidFill>
                <a:effectLst>
                  <a:outerShdw blurRad="38100" dist="38100" dir="2700000" rotWithShape="0">
                    <a:srgbClr val="000000">
                      <a:alpha val="43137"/>
                    </a:srgbClr>
                  </a:outerShdw>
                </a:effectLst>
                <a:latin typeface="Franklin Gothic Medium"/>
                <a:ea typeface="Franklin Gothic Medium"/>
                <a:cs typeface="Franklin Gothic Medium"/>
                <a:sym typeface="Franklin Gothic Medium"/>
              </a:defRPr>
            </a:lvl1pPr>
          </a:lstStyle>
          <a:p>
            <a:pPr algn="l"/>
            <a:r>
              <a:rPr sz="1800">
                <a:effectLst/>
                <a:latin typeface="+mj-lt"/>
              </a:rPr>
              <a:t>Centre for </a:t>
            </a:r>
            <a:r>
              <a:rPr lang="en-AU" sz="1800">
                <a:effectLst/>
                <a:latin typeface="+mj-lt"/>
              </a:rPr>
              <a:t>Genomics and Personalised Health</a:t>
            </a:r>
            <a:endParaRPr sz="1800">
              <a:effectLst/>
              <a:latin typeface="+mj-lt"/>
            </a:endParaRPr>
          </a:p>
        </p:txBody>
      </p:sp>
      <p:sp>
        <p:nvSpPr>
          <p:cNvPr id="18" name="TextBox 17">
            <a:extLst>
              <a:ext uri="{FF2B5EF4-FFF2-40B4-BE49-F238E27FC236}">
                <a16:creationId xmlns:a16="http://schemas.microsoft.com/office/drawing/2014/main" id="{F262A13F-3125-4810-B5EB-267D6D8599DA}"/>
              </a:ext>
            </a:extLst>
          </p:cNvPr>
          <p:cNvSpPr txBox="1"/>
          <p:nvPr userDrawn="1"/>
        </p:nvSpPr>
        <p:spPr>
          <a:xfrm>
            <a:off x="10870419" y="6569240"/>
            <a:ext cx="880370" cy="184666"/>
          </a:xfrm>
          <a:prstGeom prst="rect">
            <a:avLst/>
          </a:prstGeom>
          <a:noFill/>
        </p:spPr>
        <p:txBody>
          <a:bodyPr wrap="none" rtlCol="0">
            <a:spAutoFit/>
          </a:bodyPr>
          <a:lstStyle/>
          <a:p>
            <a:pPr algn="ctr"/>
            <a:r>
              <a:rPr lang="en-AU" sz="600">
                <a:solidFill>
                  <a:schemeClr val="bg1"/>
                </a:solidFill>
              </a:rPr>
              <a:t>CRICOS No.00213J</a:t>
            </a:r>
          </a:p>
        </p:txBody>
      </p:sp>
      <p:pic>
        <p:nvPicPr>
          <p:cNvPr id="8" name="Picture 7">
            <a:extLst>
              <a:ext uri="{FF2B5EF4-FFF2-40B4-BE49-F238E27FC236}">
                <a16:creationId xmlns:a16="http://schemas.microsoft.com/office/drawing/2014/main" id="{E8F52FC3-D5BD-4523-BF9C-9E46407998B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50030"/>
          <a:stretch/>
        </p:blipFill>
        <p:spPr>
          <a:xfrm>
            <a:off x="442913" y="339249"/>
            <a:ext cx="811110" cy="755966"/>
          </a:xfrm>
          <a:prstGeom prst="rect">
            <a:avLst/>
          </a:prstGeom>
        </p:spPr>
      </p:pic>
      <p:sp>
        <p:nvSpPr>
          <p:cNvPr id="11" name="Rectangle 10">
            <a:extLst>
              <a:ext uri="{FF2B5EF4-FFF2-40B4-BE49-F238E27FC236}">
                <a16:creationId xmlns:a16="http://schemas.microsoft.com/office/drawing/2014/main" id="{10CB72B5-F832-4688-8CF7-5035CAFE02EF}"/>
              </a:ext>
            </a:extLst>
          </p:cNvPr>
          <p:cNvSpPr/>
          <p:nvPr userDrawn="1"/>
        </p:nvSpPr>
        <p:spPr>
          <a:xfrm>
            <a:off x="8031098" y="6240828"/>
            <a:ext cx="3719691" cy="276999"/>
          </a:xfrm>
          <a:prstGeom prst="rect">
            <a:avLst/>
          </a:prstGeom>
        </p:spPr>
        <p:txBody>
          <a:bodyPr wrap="square">
            <a:spAutoFit/>
          </a:bodyPr>
          <a:lstStyle/>
          <a:p>
            <a:pPr algn="r" rtl="0"/>
            <a:r>
              <a:rPr lang="en-AU" sz="1200" b="1">
                <a:solidFill>
                  <a:schemeClr val="bg1"/>
                </a:solidFill>
                <a:latin typeface="Arial" panose="020B0604020202020204" pitchFamily="34" charset="0"/>
                <a:cs typeface="Arial" panose="020B0604020202020204" pitchFamily="34" charset="0"/>
              </a:rPr>
              <a:t>qut.edu.au/research/centre-for-genomics</a:t>
            </a:r>
          </a:p>
        </p:txBody>
      </p:sp>
      <p:sp>
        <p:nvSpPr>
          <p:cNvPr id="12" name="Rectangle 11">
            <a:extLst>
              <a:ext uri="{FF2B5EF4-FFF2-40B4-BE49-F238E27FC236}">
                <a16:creationId xmlns:a16="http://schemas.microsoft.com/office/drawing/2014/main" id="{6BF2EA1E-2EA1-42A5-9D8B-FA7334582F43}"/>
              </a:ext>
            </a:extLst>
          </p:cNvPr>
          <p:cNvSpPr/>
          <p:nvPr userDrawn="1"/>
        </p:nvSpPr>
        <p:spPr>
          <a:xfrm>
            <a:off x="8210540" y="5482101"/>
            <a:ext cx="3719691" cy="276999"/>
          </a:xfrm>
          <a:prstGeom prst="rect">
            <a:avLst/>
          </a:prstGeom>
        </p:spPr>
        <p:txBody>
          <a:bodyPr wrap="square">
            <a:spAutoFit/>
          </a:bodyPr>
          <a:lstStyle/>
          <a:p>
            <a:pPr algn="r" rtl="0"/>
            <a:r>
              <a:rPr lang="en-AU" sz="1200" b="1">
                <a:solidFill>
                  <a:schemeClr val="bg1"/>
                </a:solidFill>
                <a:latin typeface="Arial" panose="020B0604020202020204" pitchFamily="34" charset="0"/>
                <a:cs typeface="Arial" panose="020B0604020202020204" pitchFamily="34" charset="0"/>
              </a:rPr>
              <a:t>qut.edu.au/research/centre-for-genomics</a:t>
            </a:r>
          </a:p>
        </p:txBody>
      </p:sp>
    </p:spTree>
    <p:extLst>
      <p:ext uri="{BB962C8B-B14F-4D97-AF65-F5344CB8AC3E}">
        <p14:creationId xmlns:p14="http://schemas.microsoft.com/office/powerpoint/2010/main" val="1661342686"/>
      </p:ext>
    </p:extLst>
  </p:cSld>
  <p:clrMapOvr>
    <a:masterClrMapping/>
  </p:clrMapOvr>
  <p:transition spd="med">
    <p:fade/>
  </p:transition>
  <p:extLst>
    <p:ext uri="{DCECCB84-F9BA-43D5-87BE-67443E8EF086}">
      <p15:sldGuideLst xmlns:p15="http://schemas.microsoft.com/office/powerpoint/2012/main">
        <p15:guide id="1" orient="horz" pos="3589">
          <p15:clr>
            <a:srgbClr val="FBAE40"/>
          </p15:clr>
        </p15:guide>
        <p15:guide id="2" pos="27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T_Logo_Image_Footer_www">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D9733C-DC9F-EE4F-8DE4-A852FA9D1DF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4524" b="2109"/>
          <a:stretch/>
        </p:blipFill>
        <p:spPr>
          <a:xfrm rot="10800000" flipV="1">
            <a:off x="1" y="5872478"/>
            <a:ext cx="12191998" cy="985522"/>
          </a:xfrm>
          <a:prstGeom prst="rect">
            <a:avLst/>
          </a:prstGeom>
        </p:spPr>
      </p:pic>
      <p:pic>
        <p:nvPicPr>
          <p:cNvPr id="9" name="Picture 8">
            <a:extLst>
              <a:ext uri="{FF2B5EF4-FFF2-40B4-BE49-F238E27FC236}">
                <a16:creationId xmlns:a16="http://schemas.microsoft.com/office/drawing/2014/main" id="{F7A918BC-605A-4963-BB98-94FBFF4FC25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42912" y="6030670"/>
            <a:ext cx="2235173" cy="629341"/>
          </a:xfrm>
          <a:prstGeom prst="rect">
            <a:avLst/>
          </a:prstGeom>
        </p:spPr>
      </p:pic>
      <p:sp>
        <p:nvSpPr>
          <p:cNvPr id="10" name="TextBox 9">
            <a:extLst>
              <a:ext uri="{FF2B5EF4-FFF2-40B4-BE49-F238E27FC236}">
                <a16:creationId xmlns:a16="http://schemas.microsoft.com/office/drawing/2014/main" id="{DDD1EBB0-1A74-43D4-B5F1-E2E9333A4120}"/>
              </a:ext>
            </a:extLst>
          </p:cNvPr>
          <p:cNvSpPr txBox="1"/>
          <p:nvPr userDrawn="1"/>
        </p:nvSpPr>
        <p:spPr>
          <a:xfrm>
            <a:off x="10870419" y="6569240"/>
            <a:ext cx="880370" cy="184666"/>
          </a:xfrm>
          <a:prstGeom prst="rect">
            <a:avLst/>
          </a:prstGeom>
          <a:noFill/>
        </p:spPr>
        <p:txBody>
          <a:bodyPr wrap="none" rtlCol="0">
            <a:spAutoFit/>
          </a:bodyPr>
          <a:lstStyle/>
          <a:p>
            <a:pPr algn="ctr"/>
            <a:r>
              <a:rPr lang="en-AU" sz="600" dirty="0">
                <a:solidFill>
                  <a:schemeClr val="bg1"/>
                </a:solidFill>
              </a:rPr>
              <a:t>CRICOS No.00213J</a:t>
            </a:r>
          </a:p>
        </p:txBody>
      </p:sp>
      <p:sp>
        <p:nvSpPr>
          <p:cNvPr id="15" name="Rectangle 14">
            <a:extLst>
              <a:ext uri="{FF2B5EF4-FFF2-40B4-BE49-F238E27FC236}">
                <a16:creationId xmlns:a16="http://schemas.microsoft.com/office/drawing/2014/main" id="{DA6AA480-B868-463F-AC07-E2B6E77283BB}"/>
              </a:ext>
            </a:extLst>
          </p:cNvPr>
          <p:cNvSpPr/>
          <p:nvPr userDrawn="1"/>
        </p:nvSpPr>
        <p:spPr>
          <a:xfrm>
            <a:off x="8031098" y="6240828"/>
            <a:ext cx="3719691" cy="276999"/>
          </a:xfrm>
          <a:prstGeom prst="rect">
            <a:avLst/>
          </a:prstGeom>
        </p:spPr>
        <p:txBody>
          <a:bodyPr wrap="square">
            <a:spAutoFit/>
          </a:bodyPr>
          <a:lstStyle/>
          <a:p>
            <a:pPr algn="r" rtl="0"/>
            <a:r>
              <a:rPr lang="en-AU" sz="1200" b="1" dirty="0">
                <a:solidFill>
                  <a:schemeClr val="bg1"/>
                </a:solidFill>
                <a:latin typeface="Arial" panose="020B0604020202020204" pitchFamily="34" charset="0"/>
                <a:cs typeface="Arial" panose="020B0604020202020204" pitchFamily="34" charset="0"/>
              </a:rPr>
              <a:t>qut.edu.au/research/centre-for-genomics</a:t>
            </a:r>
          </a:p>
        </p:txBody>
      </p:sp>
    </p:spTree>
    <p:extLst>
      <p:ext uri="{BB962C8B-B14F-4D97-AF65-F5344CB8AC3E}">
        <p14:creationId xmlns:p14="http://schemas.microsoft.com/office/powerpoint/2010/main" val="2764678074"/>
      </p:ext>
    </p:extLst>
  </p:cSld>
  <p:clrMapOvr>
    <a:masterClrMapping/>
  </p:clrMapOvr>
  <p:transition spd="med">
    <p:fade/>
  </p:transition>
  <p:extLst>
    <p:ext uri="{DCECCB84-F9BA-43D5-87BE-67443E8EF086}">
      <p15:sldGuideLst xmlns:p15="http://schemas.microsoft.com/office/powerpoint/2012/main">
        <p15:guide id="1" orient="horz" pos="3589">
          <p15:clr>
            <a:srgbClr val="FBAE40"/>
          </p15:clr>
        </p15:guide>
        <p15:guide id="2" pos="2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CHT_Logo_botto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D0BC02-EC75-BD44-9BD7-5666F829AC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993" r="18284" b="8227"/>
          <a:stretch/>
        </p:blipFill>
        <p:spPr>
          <a:xfrm flipH="1">
            <a:off x="0" y="0"/>
            <a:ext cx="12192000" cy="7378699"/>
          </a:xfrm>
          <a:prstGeom prst="rect">
            <a:avLst/>
          </a:prstGeom>
        </p:spPr>
      </p:pic>
      <p:sp>
        <p:nvSpPr>
          <p:cNvPr id="4" name="Rectangle 3">
            <a:extLst>
              <a:ext uri="{FF2B5EF4-FFF2-40B4-BE49-F238E27FC236}">
                <a16:creationId xmlns:a16="http://schemas.microsoft.com/office/drawing/2014/main" id="{F9EADE07-458E-4F55-96E1-F9AB623FEC04}"/>
              </a:ext>
            </a:extLst>
          </p:cNvPr>
          <p:cNvSpPr/>
          <p:nvPr userDrawn="1"/>
        </p:nvSpPr>
        <p:spPr>
          <a:xfrm>
            <a:off x="0" y="0"/>
            <a:ext cx="12192000" cy="737869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2A4C740D-724D-44B7-9F32-89AEF5A07B8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20116" y="6165061"/>
            <a:ext cx="3073458" cy="865371"/>
          </a:xfrm>
          <a:prstGeom prst="rect">
            <a:avLst/>
          </a:prstGeom>
        </p:spPr>
      </p:pic>
    </p:spTree>
    <p:extLst>
      <p:ext uri="{BB962C8B-B14F-4D97-AF65-F5344CB8AC3E}">
        <p14:creationId xmlns:p14="http://schemas.microsoft.com/office/powerpoint/2010/main" val="685040794"/>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T_Logo_Image_Footer">
    <p:bg>
      <p:bgPr>
        <a:solidFill>
          <a:schemeClr val="bg1"/>
        </a:solidFill>
        <a:effectLst/>
      </p:bgPr>
    </p:bg>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46F53725-D3F0-45D8-BE0C-06F9420E1684}"/>
              </a:ext>
            </a:extLst>
          </p:cNvPr>
          <p:cNvSpPr/>
          <p:nvPr userDrawn="1"/>
        </p:nvSpPr>
        <p:spPr>
          <a:xfrm>
            <a:off x="0" y="6556589"/>
            <a:ext cx="12192000" cy="301411"/>
          </a:xfrm>
          <a:prstGeom prst="rect">
            <a:avLst/>
          </a:prstGeom>
          <a:solidFill>
            <a:srgbClr val="112A48"/>
          </a:solidFill>
          <a:ln w="12700">
            <a:miter lim="400000"/>
          </a:ln>
          <a:effectLst>
            <a:outerShdw blurRad="38100" dist="23000" dir="5400000" rotWithShape="0">
              <a:srgbClr val="000000">
                <a:alpha val="35000"/>
              </a:srgbClr>
            </a:outerShdw>
          </a:effectLst>
        </p:spPr>
        <p:txBody>
          <a:bodyPr lIns="45719" rIns="45719" anchor="ctr"/>
          <a:lstStyle/>
          <a:p>
            <a:pPr algn="r">
              <a:defRPr sz="1200" b="1">
                <a:solidFill>
                  <a:srgbClr val="FFFFFF"/>
                </a:solidFill>
                <a:latin typeface="Franklin Gothic Medium"/>
                <a:ea typeface="Franklin Gothic Medium"/>
                <a:cs typeface="Franklin Gothic Medium"/>
                <a:sym typeface="Franklin Gothic Medium"/>
              </a:defRPr>
            </a:pPr>
            <a:endParaRPr/>
          </a:p>
        </p:txBody>
      </p:sp>
      <p:pic>
        <p:nvPicPr>
          <p:cNvPr id="7" name="Picture 6">
            <a:extLst>
              <a:ext uri="{FF2B5EF4-FFF2-40B4-BE49-F238E27FC236}">
                <a16:creationId xmlns:a16="http://schemas.microsoft.com/office/drawing/2014/main" id="{D0BEFF0A-5AA4-4E44-9A69-B9FD7AD069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1284"/>
          <a:stretch/>
        </p:blipFill>
        <p:spPr>
          <a:xfrm>
            <a:off x="442912" y="535466"/>
            <a:ext cx="3188005" cy="683734"/>
          </a:xfrm>
          <a:prstGeom prst="rect">
            <a:avLst/>
          </a:prstGeom>
        </p:spPr>
      </p:pic>
    </p:spTree>
    <p:extLst>
      <p:ext uri="{BB962C8B-B14F-4D97-AF65-F5344CB8AC3E}">
        <p14:creationId xmlns:p14="http://schemas.microsoft.com/office/powerpoint/2010/main" val="1095636845"/>
      </p:ext>
    </p:extLst>
  </p:cSld>
  <p:clrMapOvr>
    <a:masterClrMapping/>
  </p:clrMapOvr>
  <p:transition spd="med">
    <p:fade/>
  </p:transition>
  <p:extLst>
    <p:ext uri="{DCECCB84-F9BA-43D5-87BE-67443E8EF086}">
      <p15:sldGuideLst xmlns:p15="http://schemas.microsoft.com/office/powerpoint/2012/main">
        <p15:guide id="1" orient="horz" pos="3589">
          <p15:clr>
            <a:srgbClr val="FBAE40"/>
          </p15:clr>
        </p15:guide>
        <p15:guide id="2" pos="27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T_Logo_Half_Page_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4E816C-32BC-B44D-8B76-D0B8AEB0FD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545" t="41917" r="34415" b="8538"/>
          <a:stretch/>
        </p:blipFill>
        <p:spPr>
          <a:xfrm flipH="1">
            <a:off x="-1" y="-2"/>
            <a:ext cx="6095999" cy="6858001"/>
          </a:xfrm>
          <a:prstGeom prst="rect">
            <a:avLst/>
          </a:prstGeom>
        </p:spPr>
      </p:pic>
      <p:sp>
        <p:nvSpPr>
          <p:cNvPr id="4" name="Rectangle 3">
            <a:extLst>
              <a:ext uri="{FF2B5EF4-FFF2-40B4-BE49-F238E27FC236}">
                <a16:creationId xmlns:a16="http://schemas.microsoft.com/office/drawing/2014/main" id="{DD31286D-1E81-48D9-94F7-BE0D040810E3}"/>
              </a:ext>
            </a:extLst>
          </p:cNvPr>
          <p:cNvSpPr/>
          <p:nvPr userDrawn="1"/>
        </p:nvSpPr>
        <p:spPr>
          <a:xfrm>
            <a:off x="0" y="0"/>
            <a:ext cx="6095998" cy="685800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99438EC-9600-4107-A774-933F7488070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4532" y="233481"/>
            <a:ext cx="2562699" cy="721560"/>
          </a:xfrm>
          <a:prstGeom prst="rect">
            <a:avLst/>
          </a:prstGeom>
        </p:spPr>
      </p:pic>
    </p:spTree>
    <p:extLst>
      <p:ext uri="{BB962C8B-B14F-4D97-AF65-F5344CB8AC3E}">
        <p14:creationId xmlns:p14="http://schemas.microsoft.com/office/powerpoint/2010/main" val="3075801509"/>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T_Logo_Half_Page_Dark Blu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275F5B-F30A-904D-BD17-373B1FFA51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545" t="41917" r="34415" b="8538"/>
          <a:stretch/>
        </p:blipFill>
        <p:spPr>
          <a:xfrm flipH="1">
            <a:off x="-1" y="-2"/>
            <a:ext cx="6095999" cy="6858001"/>
          </a:xfrm>
          <a:prstGeom prst="rect">
            <a:avLst/>
          </a:prstGeom>
        </p:spPr>
      </p:pic>
      <p:sp>
        <p:nvSpPr>
          <p:cNvPr id="11" name="Rectangle 10">
            <a:extLst>
              <a:ext uri="{FF2B5EF4-FFF2-40B4-BE49-F238E27FC236}">
                <a16:creationId xmlns:a16="http://schemas.microsoft.com/office/drawing/2014/main" id="{5EF055BF-AC3A-44B6-8059-7E5E8829E6D8}"/>
              </a:ext>
            </a:extLst>
          </p:cNvPr>
          <p:cNvSpPr/>
          <p:nvPr userDrawn="1"/>
        </p:nvSpPr>
        <p:spPr>
          <a:xfrm>
            <a:off x="6095999" y="0"/>
            <a:ext cx="6219459" cy="6857999"/>
          </a:xfrm>
          <a:prstGeom prst="rect">
            <a:avLst/>
          </a:prstGeom>
          <a:solidFill>
            <a:srgbClr val="003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0F85C958-4E25-4501-919B-25B8C2545A20}"/>
              </a:ext>
            </a:extLst>
          </p:cNvPr>
          <p:cNvSpPr/>
          <p:nvPr userDrawn="1"/>
        </p:nvSpPr>
        <p:spPr>
          <a:xfrm>
            <a:off x="0" y="0"/>
            <a:ext cx="6095998" cy="685800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6A4A871-14F9-4748-A9A3-2139B170EAE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4532" y="233481"/>
            <a:ext cx="2562699" cy="721560"/>
          </a:xfrm>
          <a:prstGeom prst="rect">
            <a:avLst/>
          </a:prstGeom>
        </p:spPr>
      </p:pic>
    </p:spTree>
    <p:extLst>
      <p:ext uri="{BB962C8B-B14F-4D97-AF65-F5344CB8AC3E}">
        <p14:creationId xmlns:p14="http://schemas.microsoft.com/office/powerpoint/2010/main" val="3455395197"/>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T_Logo_Half_Page_Bright_Blu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AC4445-3338-1944-A1B0-463DE5F9CE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545" t="41917" r="34415" b="8538"/>
          <a:stretch/>
        </p:blipFill>
        <p:spPr>
          <a:xfrm flipH="1">
            <a:off x="-1" y="-2"/>
            <a:ext cx="6095999" cy="6858001"/>
          </a:xfrm>
          <a:prstGeom prst="rect">
            <a:avLst/>
          </a:prstGeom>
        </p:spPr>
      </p:pic>
      <p:sp>
        <p:nvSpPr>
          <p:cNvPr id="3" name="Rectangle 2"/>
          <p:cNvSpPr/>
          <p:nvPr userDrawn="1"/>
        </p:nvSpPr>
        <p:spPr>
          <a:xfrm>
            <a:off x="6096000" y="0"/>
            <a:ext cx="6219458" cy="685799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1FC4D749-65CB-4178-9088-4E1B4492DF30}"/>
              </a:ext>
            </a:extLst>
          </p:cNvPr>
          <p:cNvSpPr/>
          <p:nvPr userDrawn="1"/>
        </p:nvSpPr>
        <p:spPr>
          <a:xfrm>
            <a:off x="0" y="0"/>
            <a:ext cx="6095998" cy="685800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3E15DEB8-FC77-473A-A35D-87A799D98DF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44532" y="233481"/>
            <a:ext cx="2562699" cy="721560"/>
          </a:xfrm>
          <a:prstGeom prst="rect">
            <a:avLst/>
          </a:prstGeom>
        </p:spPr>
      </p:pic>
    </p:spTree>
    <p:extLst>
      <p:ext uri="{BB962C8B-B14F-4D97-AF65-F5344CB8AC3E}">
        <p14:creationId xmlns:p14="http://schemas.microsoft.com/office/powerpoint/2010/main" val="385652646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_Image_White_Headin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A7B19-EFF9-8145-B501-72F2583EEE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64" t="41917" r="10655" b="8538"/>
          <a:stretch/>
        </p:blipFill>
        <p:spPr>
          <a:xfrm flipH="1">
            <a:off x="0" y="-2"/>
            <a:ext cx="12192000" cy="6858001"/>
          </a:xfrm>
          <a:prstGeom prst="rect">
            <a:avLst/>
          </a:prstGeom>
        </p:spPr>
      </p:pic>
      <p:sp>
        <p:nvSpPr>
          <p:cNvPr id="4" name="Rectangle 3">
            <a:extLst>
              <a:ext uri="{FF2B5EF4-FFF2-40B4-BE49-F238E27FC236}">
                <a16:creationId xmlns:a16="http://schemas.microsoft.com/office/drawing/2014/main" id="{20154F21-B47C-4DA7-A380-A09ADF569E26}"/>
              </a:ext>
            </a:extLst>
          </p:cNvPr>
          <p:cNvSpPr/>
          <p:nvPr userDrawn="1"/>
        </p:nvSpPr>
        <p:spPr>
          <a:xfrm>
            <a:off x="0" y="0"/>
            <a:ext cx="12192000" cy="685800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95823312"/>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T_Logo_Solid_Dark_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FB3780-64DA-44A4-B0A3-C20BA5778F1D}"/>
              </a:ext>
            </a:extLst>
          </p:cNvPr>
          <p:cNvSpPr/>
          <p:nvPr userDrawn="1"/>
        </p:nvSpPr>
        <p:spPr>
          <a:xfrm>
            <a:off x="0" y="0"/>
            <a:ext cx="12203575" cy="6858000"/>
          </a:xfrm>
          <a:prstGeom prst="rect">
            <a:avLst/>
          </a:prstGeom>
          <a:solidFill>
            <a:srgbClr val="003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F4654507-2E2C-42CA-90B1-7FB9C7CCBF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4532" y="233481"/>
            <a:ext cx="2562699" cy="721560"/>
          </a:xfrm>
          <a:prstGeom prst="rect">
            <a:avLst/>
          </a:prstGeom>
        </p:spPr>
      </p:pic>
    </p:spTree>
    <p:extLst>
      <p:ext uri="{BB962C8B-B14F-4D97-AF65-F5344CB8AC3E}">
        <p14:creationId xmlns:p14="http://schemas.microsoft.com/office/powerpoint/2010/main" val="426161410"/>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T_Logo_Solid_Bright_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FB3780-64DA-44A4-B0A3-C20BA5778F1D}"/>
              </a:ext>
            </a:extLst>
          </p:cNvPr>
          <p:cNvSpPr/>
          <p:nvPr userDrawn="1"/>
        </p:nvSpPr>
        <p:spPr>
          <a:xfrm>
            <a:off x="-11575" y="1"/>
            <a:ext cx="12203575"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4" name="Picture 3">
            <a:extLst>
              <a:ext uri="{FF2B5EF4-FFF2-40B4-BE49-F238E27FC236}">
                <a16:creationId xmlns:a16="http://schemas.microsoft.com/office/drawing/2014/main" id="{F085D0CA-B636-4295-8988-EDF983BA661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44532" y="233481"/>
            <a:ext cx="2562699" cy="721560"/>
          </a:xfrm>
          <a:prstGeom prst="rect">
            <a:avLst/>
          </a:prstGeom>
        </p:spPr>
      </p:pic>
    </p:spTree>
    <p:extLst>
      <p:ext uri="{BB962C8B-B14F-4D97-AF65-F5344CB8AC3E}">
        <p14:creationId xmlns:p14="http://schemas.microsoft.com/office/powerpoint/2010/main" val="2932680376"/>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20F2-37C3-4B17-9F45-30C1FAD10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D329617-34F7-46AF-BF7F-ABA7BE1B5F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0AADF7A-C90D-4643-8E54-0D726E57C9A3}"/>
              </a:ext>
            </a:extLst>
          </p:cNvPr>
          <p:cNvSpPr>
            <a:spLocks noGrp="1"/>
          </p:cNvSpPr>
          <p:nvPr>
            <p:ph type="dt" sz="half" idx="10"/>
          </p:nvPr>
        </p:nvSpPr>
        <p:spPr/>
        <p:txBody>
          <a:bodyPr/>
          <a:lstStyle/>
          <a:p>
            <a:fld id="{BFD90998-643F-4BD4-B133-13155C71F383}" type="datetimeFigureOut">
              <a:rPr lang="en-AU" smtClean="0"/>
              <a:t>27/07/2025</a:t>
            </a:fld>
            <a:endParaRPr lang="en-AU"/>
          </a:p>
        </p:txBody>
      </p:sp>
      <p:sp>
        <p:nvSpPr>
          <p:cNvPr id="5" name="Footer Placeholder 4">
            <a:extLst>
              <a:ext uri="{FF2B5EF4-FFF2-40B4-BE49-F238E27FC236}">
                <a16:creationId xmlns:a16="http://schemas.microsoft.com/office/drawing/2014/main" id="{58BA0A70-2CAF-4CC2-8B0F-1613A289E4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32B26B8-23EC-4019-A42A-BEBFD26EFEDD}"/>
              </a:ext>
            </a:extLst>
          </p:cNvPr>
          <p:cNvSpPr>
            <a:spLocks noGrp="1"/>
          </p:cNvSpPr>
          <p:nvPr>
            <p:ph type="sldNum" sz="quarter" idx="12"/>
          </p:nvPr>
        </p:nvSpPr>
        <p:spPr/>
        <p:txBody>
          <a:bodyPr/>
          <a:lstStyle/>
          <a:p>
            <a:fld id="{89B19FD3-086A-4E6C-A4EC-1BBF275D7240}" type="slidenum">
              <a:rPr lang="en-AU" smtClean="0"/>
              <a:t>‹#›</a:t>
            </a:fld>
            <a:endParaRPr lang="en-AU"/>
          </a:p>
        </p:txBody>
      </p:sp>
    </p:spTree>
    <p:extLst>
      <p:ext uri="{BB962C8B-B14F-4D97-AF65-F5344CB8AC3E}">
        <p14:creationId xmlns:p14="http://schemas.microsoft.com/office/powerpoint/2010/main" val="17571486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E0CD6B-E88D-4941-BFF3-EEF07781C7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0289"/>
          <a:stretch/>
        </p:blipFill>
        <p:spPr>
          <a:xfrm>
            <a:off x="-16285" y="5973858"/>
            <a:ext cx="12224569" cy="884142"/>
          </a:xfrm>
          <a:prstGeom prst="rect">
            <a:avLst/>
          </a:prstGeom>
        </p:spPr>
      </p:pic>
      <p:pic>
        <p:nvPicPr>
          <p:cNvPr id="3" name="Picture 2" descr="A picture containing object&#10;&#10;Description generated with high confidence">
            <a:extLst>
              <a:ext uri="{FF2B5EF4-FFF2-40B4-BE49-F238E27FC236}">
                <a16:creationId xmlns:a16="http://schemas.microsoft.com/office/drawing/2014/main" id="{D9C699F3-8198-458A-983E-91F129E07CB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377401" y="6159834"/>
            <a:ext cx="1826848" cy="442305"/>
          </a:xfrm>
          <a:prstGeom prst="rect">
            <a:avLst/>
          </a:prstGeom>
        </p:spPr>
      </p:pic>
      <p:pic>
        <p:nvPicPr>
          <p:cNvPr id="6" name="Picture 5">
            <a:extLst>
              <a:ext uri="{FF2B5EF4-FFF2-40B4-BE49-F238E27FC236}">
                <a16:creationId xmlns:a16="http://schemas.microsoft.com/office/drawing/2014/main" id="{36016AC8-F3E8-4CD0-8505-ADD607B0BBD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546" y="3651210"/>
            <a:ext cx="1950871" cy="1950871"/>
          </a:xfrm>
          <a:prstGeom prst="rect">
            <a:avLst/>
          </a:prstGeom>
        </p:spPr>
      </p:pic>
      <p:sp>
        <p:nvSpPr>
          <p:cNvPr id="7" name="Rectangle 6">
            <a:extLst>
              <a:ext uri="{FF2B5EF4-FFF2-40B4-BE49-F238E27FC236}">
                <a16:creationId xmlns:a16="http://schemas.microsoft.com/office/drawing/2014/main" id="{0CE4FF35-C81D-427E-8379-5431C6A82065}"/>
              </a:ext>
            </a:extLst>
          </p:cNvPr>
          <p:cNvSpPr/>
          <p:nvPr userDrawn="1"/>
        </p:nvSpPr>
        <p:spPr>
          <a:xfrm>
            <a:off x="-32569" y="0"/>
            <a:ext cx="12224569" cy="6858000"/>
          </a:xfrm>
          <a:prstGeom prst="rect">
            <a:avLst/>
          </a:prstGeom>
          <a:gradFill flip="none" rotWithShape="1">
            <a:gsLst>
              <a:gs pos="0">
                <a:srgbClr val="0C488E"/>
              </a:gs>
              <a:gs pos="83000">
                <a:srgbClr val="00061A"/>
              </a:gs>
              <a:gs pos="0">
                <a:srgbClr val="0F4372"/>
              </a:gs>
              <a:gs pos="34000">
                <a:srgbClr val="0F437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itle 1">
            <a:extLst>
              <a:ext uri="{FF2B5EF4-FFF2-40B4-BE49-F238E27FC236}">
                <a16:creationId xmlns:a16="http://schemas.microsoft.com/office/drawing/2014/main" id="{27AC9D05-6B8D-4C45-A52A-EF3F6CE3D462}"/>
              </a:ext>
            </a:extLst>
          </p:cNvPr>
          <p:cNvSpPr>
            <a:spLocks noGrp="1"/>
          </p:cNvSpPr>
          <p:nvPr>
            <p:ph type="ctrTitle"/>
          </p:nvPr>
        </p:nvSpPr>
        <p:spPr>
          <a:xfrm>
            <a:off x="377401" y="357228"/>
            <a:ext cx="10908219" cy="2387600"/>
          </a:xfrm>
        </p:spPr>
        <p:txBody>
          <a:bodyPr anchor="ctr">
            <a:normAutofit/>
          </a:bodyPr>
          <a:lstStyle>
            <a:lvl1pPr algn="l">
              <a:defRPr sz="4000">
                <a:solidFill>
                  <a:schemeClr val="bg1"/>
                </a:solidFill>
              </a:defRPr>
            </a:lvl1pPr>
          </a:lstStyle>
          <a:p>
            <a:r>
              <a:rPr lang="en-US" dirty="0"/>
              <a:t>Click to edit Master title style</a:t>
            </a:r>
            <a:endParaRPr lang="en-AU" dirty="0"/>
          </a:p>
        </p:txBody>
      </p:sp>
      <p:sp>
        <p:nvSpPr>
          <p:cNvPr id="14" name="Subtitle 2">
            <a:extLst>
              <a:ext uri="{FF2B5EF4-FFF2-40B4-BE49-F238E27FC236}">
                <a16:creationId xmlns:a16="http://schemas.microsoft.com/office/drawing/2014/main" id="{38852B28-BE93-4587-9CED-815C7F6AB19E}"/>
              </a:ext>
            </a:extLst>
          </p:cNvPr>
          <p:cNvSpPr>
            <a:spLocks noGrp="1"/>
          </p:cNvSpPr>
          <p:nvPr>
            <p:ph type="subTitle" idx="1"/>
          </p:nvPr>
        </p:nvSpPr>
        <p:spPr>
          <a:xfrm>
            <a:off x="3905250" y="3897483"/>
            <a:ext cx="7380370" cy="1650121"/>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pic>
        <p:nvPicPr>
          <p:cNvPr id="11" name="Picture 10">
            <a:extLst>
              <a:ext uri="{FF2B5EF4-FFF2-40B4-BE49-F238E27FC236}">
                <a16:creationId xmlns:a16="http://schemas.microsoft.com/office/drawing/2014/main" id="{F72B5DD4-5070-46E4-A5B3-30E3A0E2C5B1}"/>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71475" y="3891841"/>
            <a:ext cx="1655763" cy="1655763"/>
          </a:xfrm>
          <a:prstGeom prst="rect">
            <a:avLst/>
          </a:prstGeom>
        </p:spPr>
      </p:pic>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70417" y="6284864"/>
            <a:ext cx="3874016" cy="262129"/>
          </a:xfrm>
          <a:prstGeom prst="rect">
            <a:avLst/>
          </a:prstGeom>
        </p:spPr>
      </p:pic>
    </p:spTree>
    <p:extLst>
      <p:ext uri="{BB962C8B-B14F-4D97-AF65-F5344CB8AC3E}">
        <p14:creationId xmlns:p14="http://schemas.microsoft.com/office/powerpoint/2010/main" val="36841340"/>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7AC9D05-6B8D-4C45-A52A-EF3F6CE3D462}"/>
              </a:ext>
            </a:extLst>
          </p:cNvPr>
          <p:cNvSpPr>
            <a:spLocks noGrp="1"/>
          </p:cNvSpPr>
          <p:nvPr>
            <p:ph type="ctrTitle"/>
          </p:nvPr>
        </p:nvSpPr>
        <p:spPr>
          <a:xfrm>
            <a:off x="377401" y="357228"/>
            <a:ext cx="10908219" cy="2387600"/>
          </a:xfrm>
        </p:spPr>
        <p:txBody>
          <a:bodyPr anchor="ctr">
            <a:normAutofit/>
          </a:bodyPr>
          <a:lstStyle>
            <a:lvl1pPr algn="l">
              <a:defRPr sz="4000">
                <a:solidFill>
                  <a:srgbClr val="0F4372"/>
                </a:solidFill>
              </a:defRPr>
            </a:lvl1pPr>
          </a:lstStyle>
          <a:p>
            <a:r>
              <a:rPr lang="en-US" dirty="0"/>
              <a:t>Click to edit Master title style</a:t>
            </a:r>
            <a:endParaRPr lang="en-AU" dirty="0"/>
          </a:p>
        </p:txBody>
      </p:sp>
      <p:sp>
        <p:nvSpPr>
          <p:cNvPr id="14" name="Subtitle 2">
            <a:extLst>
              <a:ext uri="{FF2B5EF4-FFF2-40B4-BE49-F238E27FC236}">
                <a16:creationId xmlns:a16="http://schemas.microsoft.com/office/drawing/2014/main" id="{38852B28-BE93-4587-9CED-815C7F6AB19E}"/>
              </a:ext>
            </a:extLst>
          </p:cNvPr>
          <p:cNvSpPr>
            <a:spLocks noGrp="1"/>
          </p:cNvSpPr>
          <p:nvPr>
            <p:ph type="subTitle" idx="1"/>
          </p:nvPr>
        </p:nvSpPr>
        <p:spPr>
          <a:xfrm>
            <a:off x="3905250" y="3651210"/>
            <a:ext cx="7380370" cy="1889332"/>
          </a:xfrm>
        </p:spPr>
        <p:txBody>
          <a:bodyPr/>
          <a:lstStyle>
            <a:lvl1pPr marL="0" indent="0" algn="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AU" dirty="0"/>
          </a:p>
        </p:txBody>
      </p:sp>
      <p:pic>
        <p:nvPicPr>
          <p:cNvPr id="11" name="Picture 10" descr="A close up of a white background&#10;&#10;Description generated with high confidence">
            <a:extLst>
              <a:ext uri="{FF2B5EF4-FFF2-40B4-BE49-F238E27FC236}">
                <a16:creationId xmlns:a16="http://schemas.microsoft.com/office/drawing/2014/main" id="{211DEDB5-E0FA-4C80-A92C-2B5FBD66EC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42435"/>
            <a:ext cx="12208285" cy="90851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0417" y="6284864"/>
            <a:ext cx="3874016" cy="262129"/>
          </a:xfrm>
          <a:prstGeom prst="rect">
            <a:avLst/>
          </a:prstGeom>
        </p:spPr>
      </p:pic>
    </p:spTree>
    <p:extLst>
      <p:ext uri="{BB962C8B-B14F-4D97-AF65-F5344CB8AC3E}">
        <p14:creationId xmlns:p14="http://schemas.microsoft.com/office/powerpoint/2010/main" val="3492500977"/>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blank_QUT_Logo_Bottom">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76E561-9EC9-AD44-AD26-ECB6EF2555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80" t="45788" r="2406" b="92"/>
          <a:stretch/>
        </p:blipFill>
        <p:spPr>
          <a:xfrm>
            <a:off x="0" y="-1"/>
            <a:ext cx="12192000" cy="6858001"/>
          </a:xfrm>
          <a:prstGeom prst="rect">
            <a:avLst/>
          </a:prstGeom>
        </p:spPr>
      </p:pic>
      <p:sp>
        <p:nvSpPr>
          <p:cNvPr id="4" name="Rectangle 3">
            <a:extLst>
              <a:ext uri="{FF2B5EF4-FFF2-40B4-BE49-F238E27FC236}">
                <a16:creationId xmlns:a16="http://schemas.microsoft.com/office/drawing/2014/main" id="{B4BEEDD1-BB06-474C-8224-D77B15D609AB}"/>
              </a:ext>
            </a:extLst>
          </p:cNvPr>
          <p:cNvSpPr/>
          <p:nvPr userDrawn="1"/>
        </p:nvSpPr>
        <p:spPr>
          <a:xfrm>
            <a:off x="0" y="0"/>
            <a:ext cx="12192000" cy="685800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03B263D1-4C86-4137-B6D1-D3B499DFD24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68583"/>
          <a:stretch/>
        </p:blipFill>
        <p:spPr>
          <a:xfrm>
            <a:off x="432816" y="5560503"/>
            <a:ext cx="1045004" cy="936529"/>
          </a:xfrm>
          <a:prstGeom prst="rect">
            <a:avLst/>
          </a:prstGeom>
        </p:spPr>
      </p:pic>
    </p:spTree>
    <p:extLst>
      <p:ext uri="{BB962C8B-B14F-4D97-AF65-F5344CB8AC3E}">
        <p14:creationId xmlns:p14="http://schemas.microsoft.com/office/powerpoint/2010/main" val="3566122526"/>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21EC-3BCC-46AD-A4CB-4CEC78D8996C}"/>
              </a:ext>
            </a:extLst>
          </p:cNvPr>
          <p:cNvSpPr>
            <a:spLocks noGrp="1"/>
          </p:cNvSpPr>
          <p:nvPr>
            <p:ph type="title"/>
          </p:nvPr>
        </p:nvSpPr>
        <p:spPr>
          <a:xfrm>
            <a:off x="429126" y="383965"/>
            <a:ext cx="11409948" cy="1325563"/>
          </a:xfrm>
          <a:prstGeom prst="rect">
            <a:avLst/>
          </a:prstGeo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A20A0EA-FE24-441E-B009-2BD5DB9A903A}"/>
              </a:ext>
            </a:extLst>
          </p:cNvPr>
          <p:cNvSpPr>
            <a:spLocks noGrp="1"/>
          </p:cNvSpPr>
          <p:nvPr>
            <p:ph idx="1"/>
          </p:nvPr>
        </p:nvSpPr>
        <p:spPr>
          <a:xfrm>
            <a:off x="429125" y="1831641"/>
            <a:ext cx="11409947" cy="3979612"/>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Tree>
    <p:extLst>
      <p:ext uri="{BB962C8B-B14F-4D97-AF65-F5344CB8AC3E}">
        <p14:creationId xmlns:p14="http://schemas.microsoft.com/office/powerpoint/2010/main" val="880466280"/>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BEA0-D192-4426-8039-EC77442576C8}"/>
              </a:ext>
            </a:extLst>
          </p:cNvPr>
          <p:cNvSpPr>
            <a:spLocks noGrp="1"/>
          </p:cNvSpPr>
          <p:nvPr>
            <p:ph type="title"/>
          </p:nvPr>
        </p:nvSpPr>
        <p:spPr>
          <a:xfrm>
            <a:off x="442913" y="214731"/>
            <a:ext cx="11244586" cy="1325563"/>
          </a:xfrm>
          <a:prstGeom prst="rect">
            <a:avLst/>
          </a:prstGeom>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E3B8D85-19EE-40D8-B0FC-72738D139668}"/>
              </a:ext>
            </a:extLst>
          </p:cNvPr>
          <p:cNvSpPr>
            <a:spLocks noGrp="1"/>
          </p:cNvSpPr>
          <p:nvPr>
            <p:ph sz="half" idx="1"/>
          </p:nvPr>
        </p:nvSpPr>
        <p:spPr>
          <a:xfrm>
            <a:off x="442913" y="1689771"/>
            <a:ext cx="5430253" cy="4120324"/>
          </a:xfrm>
          <a:prstGeom prst="rect">
            <a:avLst/>
          </a:prstGeo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Content Placeholder 3">
            <a:extLst>
              <a:ext uri="{FF2B5EF4-FFF2-40B4-BE49-F238E27FC236}">
                <a16:creationId xmlns:a16="http://schemas.microsoft.com/office/drawing/2014/main" id="{CFDA814E-6A9F-478A-8061-C5740CBC088C}"/>
              </a:ext>
            </a:extLst>
          </p:cNvPr>
          <p:cNvSpPr>
            <a:spLocks noGrp="1"/>
          </p:cNvSpPr>
          <p:nvPr>
            <p:ph sz="half" idx="2"/>
          </p:nvPr>
        </p:nvSpPr>
        <p:spPr>
          <a:xfrm>
            <a:off x="6177036" y="1684088"/>
            <a:ext cx="5510463" cy="4120324"/>
          </a:xfrm>
          <a:prstGeom prst="rect">
            <a:avLst/>
          </a:prstGeom>
        </p:spPr>
        <p:txBody>
          <a:bodyPr>
            <a:normAutofit/>
          </a:bodyPr>
          <a:lstStyle>
            <a:lvl1pPr>
              <a:defRPr sz="2000">
                <a:solidFill>
                  <a:schemeClr val="tx1">
                    <a:lumMod val="75000"/>
                    <a:lumOff val="25000"/>
                  </a:schemeClr>
                </a:solidFill>
              </a:defRPr>
            </a:lvl1pPr>
            <a:lvl2pPr>
              <a:defRPr sz="2000">
                <a:solidFill>
                  <a:schemeClr val="tx1">
                    <a:lumMod val="75000"/>
                    <a:lumOff val="25000"/>
                  </a:schemeClr>
                </a:solidFill>
              </a:defRPr>
            </a:lvl2pPr>
            <a:lvl3pPr>
              <a:defRPr sz="2000">
                <a:solidFill>
                  <a:schemeClr val="tx1">
                    <a:lumMod val="75000"/>
                    <a:lumOff val="25000"/>
                  </a:schemeClr>
                </a:solidFill>
              </a:defRPr>
            </a:lvl3pPr>
            <a:lvl4pPr>
              <a:defRPr sz="2000">
                <a:solidFill>
                  <a:schemeClr val="tx1">
                    <a:lumMod val="75000"/>
                    <a:lumOff val="25000"/>
                  </a:schemeClr>
                </a:solidFill>
              </a:defRPr>
            </a:lvl4pPr>
            <a:lvl5pPr>
              <a:defRPr sz="2000">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3710451245"/>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FBCE-4107-4660-B586-A7396D7E2762}"/>
              </a:ext>
            </a:extLst>
          </p:cNvPr>
          <p:cNvSpPr>
            <a:spLocks noGrp="1"/>
          </p:cNvSpPr>
          <p:nvPr>
            <p:ph type="title"/>
          </p:nvPr>
        </p:nvSpPr>
        <p:spPr>
          <a:xfrm>
            <a:off x="362953" y="178636"/>
            <a:ext cx="11367836" cy="1325563"/>
          </a:xfrm>
          <a:prstGeom prst="rect">
            <a:avLst/>
          </a:prstGeom>
        </p:spPr>
        <p:txBody>
          <a:bodyPr>
            <a:normAutofit/>
          </a:bodyPr>
          <a:lstStyle>
            <a:lvl1pPr>
              <a:defRPr sz="3200"/>
            </a:lvl1pPr>
          </a:lstStyle>
          <a:p>
            <a:r>
              <a:rPr lang="en-US"/>
              <a:t>Click to edit Master title style</a:t>
            </a:r>
            <a:endParaRPr lang="en-AU"/>
          </a:p>
        </p:txBody>
      </p:sp>
    </p:spTree>
    <p:extLst>
      <p:ext uri="{BB962C8B-B14F-4D97-AF65-F5344CB8AC3E}">
        <p14:creationId xmlns:p14="http://schemas.microsoft.com/office/powerpoint/2010/main" val="1789900109"/>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432295"/>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FB3780-64DA-44A4-B0A3-C20BA5778F1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6320172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QUT_Logo_Top">
    <p:bg>
      <p:bgPr>
        <a:solidFill>
          <a:schemeClr val="bg1">
            <a:alpha val="7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2D80CD-F769-124B-89DE-4DF03A1D72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64" t="41917" r="10655" b="8538"/>
          <a:stretch/>
        </p:blipFill>
        <p:spPr>
          <a:xfrm flipH="1">
            <a:off x="0" y="-2"/>
            <a:ext cx="12192000" cy="6858001"/>
          </a:xfrm>
          <a:prstGeom prst="rect">
            <a:avLst/>
          </a:prstGeom>
        </p:spPr>
      </p:pic>
      <p:sp>
        <p:nvSpPr>
          <p:cNvPr id="5" name="Rectangle 4">
            <a:extLst>
              <a:ext uri="{FF2B5EF4-FFF2-40B4-BE49-F238E27FC236}">
                <a16:creationId xmlns:a16="http://schemas.microsoft.com/office/drawing/2014/main" id="{D291DC85-5831-4801-AAAF-657443045A62}"/>
              </a:ext>
            </a:extLst>
          </p:cNvPr>
          <p:cNvSpPr/>
          <p:nvPr userDrawn="1"/>
        </p:nvSpPr>
        <p:spPr>
          <a:xfrm>
            <a:off x="0" y="0"/>
            <a:ext cx="12192000" cy="685800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A092789C-1640-485E-B0CB-AD64215144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68583"/>
          <a:stretch/>
        </p:blipFill>
        <p:spPr>
          <a:xfrm>
            <a:off x="381962" y="322652"/>
            <a:ext cx="1045004" cy="936529"/>
          </a:xfrm>
          <a:prstGeom prst="rect">
            <a:avLst/>
          </a:prstGeom>
        </p:spPr>
      </p:pic>
    </p:spTree>
    <p:extLst>
      <p:ext uri="{BB962C8B-B14F-4D97-AF65-F5344CB8AC3E}">
        <p14:creationId xmlns:p14="http://schemas.microsoft.com/office/powerpoint/2010/main" val="307112941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T_Logo_Image_Header">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E63305-A2B6-F742-BD65-BD65E62F9B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87" t="43176" r="10732" b="50000"/>
          <a:stretch/>
        </p:blipFill>
        <p:spPr>
          <a:xfrm flipH="1">
            <a:off x="0" y="-1"/>
            <a:ext cx="12192000" cy="944564"/>
          </a:xfrm>
          <a:prstGeom prst="rect">
            <a:avLst/>
          </a:prstGeom>
        </p:spPr>
      </p:pic>
      <p:sp>
        <p:nvSpPr>
          <p:cNvPr id="12" name="TextBox 11">
            <a:extLst>
              <a:ext uri="{FF2B5EF4-FFF2-40B4-BE49-F238E27FC236}">
                <a16:creationId xmlns:a16="http://schemas.microsoft.com/office/drawing/2014/main" id="{43CF567E-8C4A-409F-B569-E1502803DC7C}"/>
              </a:ext>
            </a:extLst>
          </p:cNvPr>
          <p:cNvSpPr txBox="1"/>
          <p:nvPr userDrawn="1"/>
        </p:nvSpPr>
        <p:spPr>
          <a:xfrm rot="16200000">
            <a:off x="11575059" y="6272372"/>
            <a:ext cx="880370" cy="184666"/>
          </a:xfrm>
          <a:prstGeom prst="rect">
            <a:avLst/>
          </a:prstGeom>
          <a:noFill/>
        </p:spPr>
        <p:txBody>
          <a:bodyPr wrap="none" rtlCol="0">
            <a:spAutoFit/>
          </a:bodyPr>
          <a:lstStyle/>
          <a:p>
            <a:pPr algn="ctr"/>
            <a:r>
              <a:rPr lang="en-AU" sz="600" dirty="0">
                <a:solidFill>
                  <a:schemeClr val="bg2">
                    <a:lumMod val="25000"/>
                  </a:schemeClr>
                </a:solidFill>
              </a:rPr>
              <a:t>CRICOS No.00213J</a:t>
            </a:r>
          </a:p>
        </p:txBody>
      </p:sp>
      <p:pic>
        <p:nvPicPr>
          <p:cNvPr id="10" name="Picture 9">
            <a:extLst>
              <a:ext uri="{FF2B5EF4-FFF2-40B4-BE49-F238E27FC236}">
                <a16:creationId xmlns:a16="http://schemas.microsoft.com/office/drawing/2014/main" id="{F9CE09E9-F4B6-4984-B97C-2EE9B76F650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42913" y="140119"/>
            <a:ext cx="2235173" cy="629341"/>
          </a:xfrm>
          <a:prstGeom prst="rect">
            <a:avLst/>
          </a:prstGeom>
        </p:spPr>
      </p:pic>
    </p:spTree>
    <p:extLst>
      <p:ext uri="{BB962C8B-B14F-4D97-AF65-F5344CB8AC3E}">
        <p14:creationId xmlns:p14="http://schemas.microsoft.com/office/powerpoint/2010/main" val="3882196526"/>
      </p:ext>
    </p:extLst>
  </p:cSld>
  <p:clrMapOvr>
    <a:masterClrMapping/>
  </p:clrMapOvr>
  <p:transition spd="med">
    <p:fade/>
  </p:transition>
  <p:extLst>
    <p:ext uri="{DCECCB84-F9BA-43D5-87BE-67443E8EF086}">
      <p15:sldGuideLst xmlns:p15="http://schemas.microsoft.com/office/powerpoint/2012/main">
        <p15:guide id="1" orient="horz" pos="595">
          <p15:clr>
            <a:srgbClr val="FBAE40"/>
          </p15:clr>
        </p15:guide>
        <p15:guide id="2" pos="2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T_Logo_Image_Header_Cya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0CA435-A96F-B34E-AAF5-EC141EB6935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87" t="43176" r="10732" b="50000"/>
          <a:stretch/>
        </p:blipFill>
        <p:spPr>
          <a:xfrm flipH="1">
            <a:off x="0" y="-1"/>
            <a:ext cx="12192000" cy="944564"/>
          </a:xfrm>
          <a:prstGeom prst="rect">
            <a:avLst/>
          </a:prstGeom>
        </p:spPr>
      </p:pic>
      <p:sp>
        <p:nvSpPr>
          <p:cNvPr id="10" name="TextBox 9">
            <a:extLst>
              <a:ext uri="{FF2B5EF4-FFF2-40B4-BE49-F238E27FC236}">
                <a16:creationId xmlns:a16="http://schemas.microsoft.com/office/drawing/2014/main" id="{0F0E4EAC-8F32-445D-B43D-B6E4DEC7479B}"/>
              </a:ext>
            </a:extLst>
          </p:cNvPr>
          <p:cNvSpPr txBox="1"/>
          <p:nvPr userDrawn="1"/>
        </p:nvSpPr>
        <p:spPr>
          <a:xfrm rot="16200000">
            <a:off x="11575059" y="6272372"/>
            <a:ext cx="880370" cy="184666"/>
          </a:xfrm>
          <a:prstGeom prst="rect">
            <a:avLst/>
          </a:prstGeom>
          <a:noFill/>
        </p:spPr>
        <p:txBody>
          <a:bodyPr wrap="none" rtlCol="0">
            <a:spAutoFit/>
          </a:bodyPr>
          <a:lstStyle/>
          <a:p>
            <a:pPr algn="ctr"/>
            <a:r>
              <a:rPr lang="en-AU" sz="600" dirty="0">
                <a:solidFill>
                  <a:schemeClr val="bg2">
                    <a:lumMod val="25000"/>
                  </a:schemeClr>
                </a:solidFill>
              </a:rPr>
              <a:t>CRICOS No.00213J</a:t>
            </a:r>
          </a:p>
        </p:txBody>
      </p:sp>
      <p:pic>
        <p:nvPicPr>
          <p:cNvPr id="9" name="Picture 8">
            <a:extLst>
              <a:ext uri="{FF2B5EF4-FFF2-40B4-BE49-F238E27FC236}">
                <a16:creationId xmlns:a16="http://schemas.microsoft.com/office/drawing/2014/main" id="{70C3E332-5C0A-4461-AD37-AA2FDBA3FDC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42913" y="140119"/>
            <a:ext cx="2235173" cy="629341"/>
          </a:xfrm>
          <a:prstGeom prst="rect">
            <a:avLst/>
          </a:prstGeom>
        </p:spPr>
      </p:pic>
    </p:spTree>
    <p:extLst>
      <p:ext uri="{BB962C8B-B14F-4D97-AF65-F5344CB8AC3E}">
        <p14:creationId xmlns:p14="http://schemas.microsoft.com/office/powerpoint/2010/main" val="1228912472"/>
      </p:ext>
    </p:extLst>
  </p:cSld>
  <p:clrMapOvr>
    <a:masterClrMapping/>
  </p:clrMapOvr>
  <p:transition spd="med">
    <p:fade/>
  </p:transition>
  <p:extLst>
    <p:ext uri="{DCECCB84-F9BA-43D5-87BE-67443E8EF086}">
      <p15:sldGuideLst xmlns:p15="http://schemas.microsoft.com/office/powerpoint/2012/main">
        <p15:guide id="1" orient="horz" pos="2160">
          <p15:clr>
            <a:srgbClr val="FBAE40"/>
          </p15:clr>
        </p15:guide>
        <p15:guide id="2" pos="27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T_Logo_Image_Header_CHT_Title_www">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C5AEE2-D1A8-1C40-9287-445D3A9436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87" t="43176" r="10732" b="50000"/>
          <a:stretch/>
        </p:blipFill>
        <p:spPr>
          <a:xfrm flipH="1">
            <a:off x="0" y="-1"/>
            <a:ext cx="12192000" cy="944564"/>
          </a:xfrm>
          <a:prstGeom prst="rect">
            <a:avLst/>
          </a:prstGeom>
        </p:spPr>
      </p:pic>
      <p:sp>
        <p:nvSpPr>
          <p:cNvPr id="8" name="Rectangle 13">
            <a:extLst>
              <a:ext uri="{FF2B5EF4-FFF2-40B4-BE49-F238E27FC236}">
                <a16:creationId xmlns:a16="http://schemas.microsoft.com/office/drawing/2014/main" id="{71887D41-DB60-4DD2-B045-31B3B87A9DE5}"/>
              </a:ext>
            </a:extLst>
          </p:cNvPr>
          <p:cNvSpPr/>
          <p:nvPr userDrawn="1"/>
        </p:nvSpPr>
        <p:spPr>
          <a:xfrm>
            <a:off x="0" y="939990"/>
            <a:ext cx="12192000" cy="529389"/>
          </a:xfrm>
          <a:prstGeom prst="rect">
            <a:avLst/>
          </a:prstGeom>
          <a:solidFill>
            <a:srgbClr val="112A48"/>
          </a:solidFill>
          <a:ln w="12700">
            <a:miter lim="400000"/>
          </a:ln>
          <a:effectLst>
            <a:outerShdw blurRad="38100" dist="23000" dir="5400000" rotWithShape="0">
              <a:srgbClr val="000000">
                <a:alpha val="35000"/>
              </a:srgbClr>
            </a:outerShdw>
          </a:effectLst>
        </p:spPr>
        <p:txBody>
          <a:bodyPr lIns="45719" rIns="45719" anchor="ctr"/>
          <a:lstStyle/>
          <a:p>
            <a:pPr algn="r">
              <a:defRPr sz="1200" b="1">
                <a:solidFill>
                  <a:srgbClr val="FFFFFF"/>
                </a:solidFill>
                <a:latin typeface="Franklin Gothic Medium"/>
                <a:ea typeface="Franklin Gothic Medium"/>
                <a:cs typeface="Franklin Gothic Medium"/>
                <a:sym typeface="Franklin Gothic Medium"/>
              </a:defRPr>
            </a:pPr>
            <a:endParaRPr/>
          </a:p>
        </p:txBody>
      </p:sp>
      <p:sp>
        <p:nvSpPr>
          <p:cNvPr id="9" name="TextBox 4">
            <a:extLst>
              <a:ext uri="{FF2B5EF4-FFF2-40B4-BE49-F238E27FC236}">
                <a16:creationId xmlns:a16="http://schemas.microsoft.com/office/drawing/2014/main" id="{1E8A58B9-DCEA-4216-93EA-D8E12DD63A00}"/>
              </a:ext>
            </a:extLst>
          </p:cNvPr>
          <p:cNvSpPr txBox="1"/>
          <p:nvPr userDrawn="1"/>
        </p:nvSpPr>
        <p:spPr>
          <a:xfrm>
            <a:off x="389123" y="989193"/>
            <a:ext cx="11749087"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400" b="1">
                <a:solidFill>
                  <a:srgbClr val="FFFFFF"/>
                </a:solidFill>
                <a:effectLst>
                  <a:outerShdw blurRad="38100" dist="38100" dir="2700000" rotWithShape="0">
                    <a:srgbClr val="000000">
                      <a:alpha val="43137"/>
                    </a:srgbClr>
                  </a:outerShdw>
                </a:effectLst>
                <a:latin typeface="Franklin Gothic Medium"/>
                <a:ea typeface="Franklin Gothic Medium"/>
                <a:cs typeface="Franklin Gothic Medium"/>
                <a:sym typeface="Franklin Gothic Medium"/>
              </a:defRPr>
            </a:lvl1pPr>
          </a:lstStyle>
          <a:p>
            <a:pPr algn="l"/>
            <a:r>
              <a:rPr sz="2000">
                <a:effectLst/>
                <a:latin typeface="+mj-lt"/>
              </a:rPr>
              <a:t>Centre for </a:t>
            </a:r>
            <a:r>
              <a:rPr lang="en-AU" sz="2000">
                <a:effectLst/>
                <a:latin typeface="+mj-lt"/>
              </a:rPr>
              <a:t>Genomics and Personalised Health</a:t>
            </a:r>
            <a:endParaRPr sz="2000">
              <a:effectLst/>
              <a:latin typeface="+mj-lt"/>
            </a:endParaRPr>
          </a:p>
        </p:txBody>
      </p:sp>
      <p:pic>
        <p:nvPicPr>
          <p:cNvPr id="14" name="Picture 13">
            <a:extLst>
              <a:ext uri="{FF2B5EF4-FFF2-40B4-BE49-F238E27FC236}">
                <a16:creationId xmlns:a16="http://schemas.microsoft.com/office/drawing/2014/main" id="{0BC9D257-9BC5-46DD-A12B-6059D24C797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68896"/>
          <a:stretch/>
        </p:blipFill>
        <p:spPr>
          <a:xfrm>
            <a:off x="442913" y="140119"/>
            <a:ext cx="695223" cy="629341"/>
          </a:xfrm>
          <a:prstGeom prst="rect">
            <a:avLst/>
          </a:prstGeom>
        </p:spPr>
      </p:pic>
      <p:sp>
        <p:nvSpPr>
          <p:cNvPr id="16" name="Rectangle 15">
            <a:extLst>
              <a:ext uri="{FF2B5EF4-FFF2-40B4-BE49-F238E27FC236}">
                <a16:creationId xmlns:a16="http://schemas.microsoft.com/office/drawing/2014/main" id="{D873E698-23F3-49A3-9930-4269B2A2E55B}"/>
              </a:ext>
            </a:extLst>
          </p:cNvPr>
          <p:cNvSpPr/>
          <p:nvPr userDrawn="1"/>
        </p:nvSpPr>
        <p:spPr>
          <a:xfrm>
            <a:off x="8210540" y="1035359"/>
            <a:ext cx="3719691" cy="276999"/>
          </a:xfrm>
          <a:prstGeom prst="rect">
            <a:avLst/>
          </a:prstGeom>
        </p:spPr>
        <p:txBody>
          <a:bodyPr wrap="square">
            <a:spAutoFit/>
          </a:bodyPr>
          <a:lstStyle/>
          <a:p>
            <a:pPr algn="r" rtl="0"/>
            <a:r>
              <a:rPr lang="en-AU" sz="1200" b="1">
                <a:solidFill>
                  <a:schemeClr val="bg1"/>
                </a:solidFill>
                <a:latin typeface="Arial" panose="020B0604020202020204" pitchFamily="34" charset="0"/>
                <a:cs typeface="Arial" panose="020B0604020202020204" pitchFamily="34" charset="0"/>
              </a:rPr>
              <a:t>qut.edu.au/research/centre-for-genomics</a:t>
            </a:r>
          </a:p>
        </p:txBody>
      </p:sp>
    </p:spTree>
    <p:extLst>
      <p:ext uri="{BB962C8B-B14F-4D97-AF65-F5344CB8AC3E}">
        <p14:creationId xmlns:p14="http://schemas.microsoft.com/office/powerpoint/2010/main" val="2847867004"/>
      </p:ext>
    </p:extLst>
  </p:cSld>
  <p:clrMapOvr>
    <a:masterClrMapping/>
  </p:clrMapOvr>
  <p:transition spd="med">
    <p:fade/>
  </p:transition>
  <p:extLst>
    <p:ext uri="{DCECCB84-F9BA-43D5-87BE-67443E8EF086}">
      <p15:sldGuideLst xmlns:p15="http://schemas.microsoft.com/office/powerpoint/2012/main">
        <p15:guide id="1" orient="horz" pos="595">
          <p15:clr>
            <a:srgbClr val="FBAE40"/>
          </p15:clr>
        </p15:guide>
        <p15:guide id="2" pos="27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T_Logo_CHT_Image_Header_Title_www">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958E0CE-639F-6246-90D8-193667C94F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87" t="43176" r="10732" b="50000"/>
          <a:stretch/>
        </p:blipFill>
        <p:spPr>
          <a:xfrm flipH="1">
            <a:off x="0" y="-1"/>
            <a:ext cx="12192000" cy="944564"/>
          </a:xfrm>
          <a:prstGeom prst="rect">
            <a:avLst/>
          </a:prstGeom>
        </p:spPr>
      </p:pic>
      <p:sp>
        <p:nvSpPr>
          <p:cNvPr id="8" name="Rectangle 13">
            <a:extLst>
              <a:ext uri="{FF2B5EF4-FFF2-40B4-BE49-F238E27FC236}">
                <a16:creationId xmlns:a16="http://schemas.microsoft.com/office/drawing/2014/main" id="{71887D41-DB60-4DD2-B045-31B3B87A9DE5}"/>
              </a:ext>
            </a:extLst>
          </p:cNvPr>
          <p:cNvSpPr/>
          <p:nvPr userDrawn="1"/>
        </p:nvSpPr>
        <p:spPr>
          <a:xfrm>
            <a:off x="0" y="939990"/>
            <a:ext cx="12192000" cy="529389"/>
          </a:xfrm>
          <a:prstGeom prst="rect">
            <a:avLst/>
          </a:prstGeom>
          <a:solidFill>
            <a:srgbClr val="112A48"/>
          </a:solidFill>
          <a:ln w="12700">
            <a:miter lim="400000"/>
          </a:ln>
          <a:effectLst>
            <a:outerShdw blurRad="38100" dist="23000" dir="5400000" rotWithShape="0">
              <a:srgbClr val="000000">
                <a:alpha val="35000"/>
              </a:srgbClr>
            </a:outerShdw>
          </a:effectLst>
        </p:spPr>
        <p:txBody>
          <a:bodyPr lIns="45719" rIns="45719" anchor="ctr"/>
          <a:lstStyle/>
          <a:p>
            <a:pPr algn="r">
              <a:defRPr sz="1200" b="1">
                <a:solidFill>
                  <a:srgbClr val="FFFFFF"/>
                </a:solidFill>
                <a:latin typeface="Franklin Gothic Medium"/>
                <a:ea typeface="Franklin Gothic Medium"/>
                <a:cs typeface="Franklin Gothic Medium"/>
                <a:sym typeface="Franklin Gothic Medium"/>
              </a:defRPr>
            </a:pPr>
            <a:endParaRPr/>
          </a:p>
        </p:txBody>
      </p:sp>
      <p:sp>
        <p:nvSpPr>
          <p:cNvPr id="9" name="TextBox 4">
            <a:extLst>
              <a:ext uri="{FF2B5EF4-FFF2-40B4-BE49-F238E27FC236}">
                <a16:creationId xmlns:a16="http://schemas.microsoft.com/office/drawing/2014/main" id="{1E8A58B9-DCEA-4216-93EA-D8E12DD63A00}"/>
              </a:ext>
            </a:extLst>
          </p:cNvPr>
          <p:cNvSpPr txBox="1"/>
          <p:nvPr userDrawn="1"/>
        </p:nvSpPr>
        <p:spPr>
          <a:xfrm>
            <a:off x="389123" y="989193"/>
            <a:ext cx="11749087"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400" b="1">
                <a:solidFill>
                  <a:srgbClr val="FFFFFF"/>
                </a:solidFill>
                <a:effectLst>
                  <a:outerShdw blurRad="38100" dist="38100" dir="2700000" rotWithShape="0">
                    <a:srgbClr val="000000">
                      <a:alpha val="43137"/>
                    </a:srgbClr>
                  </a:outerShdw>
                </a:effectLst>
                <a:latin typeface="Franklin Gothic Medium"/>
                <a:ea typeface="Franklin Gothic Medium"/>
                <a:cs typeface="Franklin Gothic Medium"/>
                <a:sym typeface="Franklin Gothic Medium"/>
              </a:defRPr>
            </a:lvl1pPr>
          </a:lstStyle>
          <a:p>
            <a:pPr algn="l"/>
            <a:r>
              <a:rPr lang="en-AU" sz="2000">
                <a:effectLst/>
                <a:latin typeface="+mj-lt"/>
              </a:rPr>
              <a:t>Title</a:t>
            </a:r>
            <a:endParaRPr sz="2000">
              <a:effectLst/>
              <a:latin typeface="+mj-lt"/>
            </a:endParaRPr>
          </a:p>
        </p:txBody>
      </p:sp>
      <p:pic>
        <p:nvPicPr>
          <p:cNvPr id="10" name="Picture 9">
            <a:extLst>
              <a:ext uri="{FF2B5EF4-FFF2-40B4-BE49-F238E27FC236}">
                <a16:creationId xmlns:a16="http://schemas.microsoft.com/office/drawing/2014/main" id="{9B32BFC6-A727-4A1B-8A9E-0C07D234C6A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42913" y="140119"/>
            <a:ext cx="2235173" cy="629341"/>
          </a:xfrm>
          <a:prstGeom prst="rect">
            <a:avLst/>
          </a:prstGeom>
        </p:spPr>
      </p:pic>
      <p:sp>
        <p:nvSpPr>
          <p:cNvPr id="12" name="Rectangle 11">
            <a:extLst>
              <a:ext uri="{FF2B5EF4-FFF2-40B4-BE49-F238E27FC236}">
                <a16:creationId xmlns:a16="http://schemas.microsoft.com/office/drawing/2014/main" id="{89E61DC4-E70F-46C0-B7DB-6BFCE653A245}"/>
              </a:ext>
            </a:extLst>
          </p:cNvPr>
          <p:cNvSpPr/>
          <p:nvPr userDrawn="1"/>
        </p:nvSpPr>
        <p:spPr>
          <a:xfrm>
            <a:off x="8210540" y="1035359"/>
            <a:ext cx="3719691" cy="276999"/>
          </a:xfrm>
          <a:prstGeom prst="rect">
            <a:avLst/>
          </a:prstGeom>
        </p:spPr>
        <p:txBody>
          <a:bodyPr wrap="square">
            <a:spAutoFit/>
          </a:bodyPr>
          <a:lstStyle/>
          <a:p>
            <a:pPr algn="r" rtl="0"/>
            <a:r>
              <a:rPr lang="en-AU" sz="1200" b="1">
                <a:solidFill>
                  <a:schemeClr val="bg1"/>
                </a:solidFill>
                <a:latin typeface="Arial" panose="020B0604020202020204" pitchFamily="34" charset="0"/>
                <a:cs typeface="Arial" panose="020B0604020202020204" pitchFamily="34" charset="0"/>
              </a:rPr>
              <a:t>qut.edu.au/research/centre-for-genomics</a:t>
            </a:r>
          </a:p>
        </p:txBody>
      </p:sp>
    </p:spTree>
    <p:extLst>
      <p:ext uri="{BB962C8B-B14F-4D97-AF65-F5344CB8AC3E}">
        <p14:creationId xmlns:p14="http://schemas.microsoft.com/office/powerpoint/2010/main" val="3684109542"/>
      </p:ext>
    </p:extLst>
  </p:cSld>
  <p:clrMapOvr>
    <a:masterClrMapping/>
  </p:clrMapOvr>
  <p:transition spd="med">
    <p:fade/>
  </p:transition>
  <p:extLst>
    <p:ext uri="{DCECCB84-F9BA-43D5-87BE-67443E8EF086}">
      <p15:sldGuideLst xmlns:p15="http://schemas.microsoft.com/office/powerpoint/2012/main">
        <p15:guide id="1" orient="horz" pos="595">
          <p15:clr>
            <a:srgbClr val="FBAE40"/>
          </p15:clr>
        </p15:guide>
        <p15:guide id="2" pos="27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T_Logo_Image_Footer2">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07D6E8-1F0C-1F4C-A48C-1DCAAB915A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64" t="40782" r="10655" b="52098"/>
          <a:stretch/>
        </p:blipFill>
        <p:spPr>
          <a:xfrm flipH="1">
            <a:off x="0" y="5904009"/>
            <a:ext cx="12192000" cy="985521"/>
          </a:xfrm>
          <a:prstGeom prst="rect">
            <a:avLst/>
          </a:prstGeom>
        </p:spPr>
      </p:pic>
      <p:sp>
        <p:nvSpPr>
          <p:cNvPr id="6" name="TextBox 5">
            <a:extLst>
              <a:ext uri="{FF2B5EF4-FFF2-40B4-BE49-F238E27FC236}">
                <a16:creationId xmlns:a16="http://schemas.microsoft.com/office/drawing/2014/main" id="{BD6EC502-5823-4FD9-9AC2-46D07478A978}"/>
              </a:ext>
            </a:extLst>
          </p:cNvPr>
          <p:cNvSpPr txBox="1"/>
          <p:nvPr userDrawn="1"/>
        </p:nvSpPr>
        <p:spPr>
          <a:xfrm rot="16200000">
            <a:off x="11591447" y="6333175"/>
            <a:ext cx="880370" cy="184666"/>
          </a:xfrm>
          <a:prstGeom prst="rect">
            <a:avLst/>
          </a:prstGeom>
          <a:noFill/>
        </p:spPr>
        <p:txBody>
          <a:bodyPr wrap="none" rtlCol="0">
            <a:spAutoFit/>
          </a:bodyPr>
          <a:lstStyle/>
          <a:p>
            <a:pPr algn="ctr"/>
            <a:r>
              <a:rPr lang="en-AU" sz="600" dirty="0">
                <a:solidFill>
                  <a:schemeClr val="bg2">
                    <a:lumMod val="25000"/>
                  </a:schemeClr>
                </a:solidFill>
              </a:rPr>
              <a:t>CRICOS No.00213J</a:t>
            </a:r>
          </a:p>
        </p:txBody>
      </p:sp>
      <p:pic>
        <p:nvPicPr>
          <p:cNvPr id="10" name="Picture 9">
            <a:extLst>
              <a:ext uri="{FF2B5EF4-FFF2-40B4-BE49-F238E27FC236}">
                <a16:creationId xmlns:a16="http://schemas.microsoft.com/office/drawing/2014/main" id="{4F7D796B-9781-4869-ABF3-B8B73477C19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442912" y="6030670"/>
            <a:ext cx="2235173" cy="629341"/>
          </a:xfrm>
          <a:prstGeom prst="rect">
            <a:avLst/>
          </a:prstGeom>
        </p:spPr>
      </p:pic>
    </p:spTree>
    <p:extLst>
      <p:ext uri="{BB962C8B-B14F-4D97-AF65-F5344CB8AC3E}">
        <p14:creationId xmlns:p14="http://schemas.microsoft.com/office/powerpoint/2010/main" val="1967589461"/>
      </p:ext>
    </p:extLst>
  </p:cSld>
  <p:clrMapOvr>
    <a:masterClrMapping/>
  </p:clrMapOvr>
  <p:transition spd="med">
    <p:fade/>
  </p:transition>
  <p:extLst>
    <p:ext uri="{DCECCB84-F9BA-43D5-87BE-67443E8EF086}">
      <p15:sldGuideLst xmlns:p15="http://schemas.microsoft.com/office/powerpoint/2012/main">
        <p15:guide id="1" orient="horz" pos="3589">
          <p15:clr>
            <a:srgbClr val="FBAE40"/>
          </p15:clr>
        </p15:guide>
        <p15:guide id="2" pos="27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image" Target="../media/image8.png"/><Relationship Id="rId4" Type="http://schemas.openxmlformats.org/officeDocument/2006/relationships/slideLayout" Target="../slideLayouts/slideLayout31.xml"/><Relationship Id="rId9" Type="http://schemas.openxmlformats.org/officeDocument/2006/relationships/image" Target="../media/image7.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406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8" r:id="rId27"/>
  </p:sldLayoutIdLst>
  <p:transition spd="med">
    <p:fade/>
  </p:transition>
  <p:txStyles>
    <p:title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close up of a white background&#10;&#10;Description generated with high confidence">
            <a:extLst>
              <a:ext uri="{FF2B5EF4-FFF2-40B4-BE49-F238E27FC236}">
                <a16:creationId xmlns:a16="http://schemas.microsoft.com/office/drawing/2014/main" id="{104FBEC7-6426-4AEC-A1CC-40670871954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5942435"/>
            <a:ext cx="12208285" cy="908517"/>
          </a:xfrm>
          <a:prstGeom prst="rect">
            <a:avLst/>
          </a:prstGeom>
        </p:spPr>
      </p:pic>
      <p:sp>
        <p:nvSpPr>
          <p:cNvPr id="7" name="Title Placeholder 1">
            <a:extLst>
              <a:ext uri="{FF2B5EF4-FFF2-40B4-BE49-F238E27FC236}">
                <a16:creationId xmlns:a16="http://schemas.microsoft.com/office/drawing/2014/main" id="{EF70AB86-8F1E-44CD-82C9-F9C4926C0D76}"/>
              </a:ext>
            </a:extLst>
          </p:cNvPr>
          <p:cNvSpPr>
            <a:spLocks noGrp="1"/>
          </p:cNvSpPr>
          <p:nvPr>
            <p:ph type="title"/>
          </p:nvPr>
        </p:nvSpPr>
        <p:spPr>
          <a:xfrm>
            <a:off x="448010" y="325612"/>
            <a:ext cx="11258716"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8" name="Text Placeholder 2">
            <a:extLst>
              <a:ext uri="{FF2B5EF4-FFF2-40B4-BE49-F238E27FC236}">
                <a16:creationId xmlns:a16="http://schemas.microsoft.com/office/drawing/2014/main" id="{1409811D-58FA-4569-BF65-03783DB26BAA}"/>
              </a:ext>
            </a:extLst>
          </p:cNvPr>
          <p:cNvSpPr>
            <a:spLocks noGrp="1"/>
          </p:cNvSpPr>
          <p:nvPr>
            <p:ph type="body" idx="1"/>
          </p:nvPr>
        </p:nvSpPr>
        <p:spPr>
          <a:xfrm>
            <a:off x="448010" y="1741512"/>
            <a:ext cx="11258716" cy="411434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12" name="TextBox 11">
            <a:extLst>
              <a:ext uri="{FF2B5EF4-FFF2-40B4-BE49-F238E27FC236}">
                <a16:creationId xmlns:a16="http://schemas.microsoft.com/office/drawing/2014/main" id="{2E6D47BF-AB0D-4AE6-B4BD-493B48CD9970}"/>
              </a:ext>
            </a:extLst>
          </p:cNvPr>
          <p:cNvSpPr txBox="1"/>
          <p:nvPr userDrawn="1"/>
        </p:nvSpPr>
        <p:spPr>
          <a:xfrm rot="16200000">
            <a:off x="11617460" y="6318434"/>
            <a:ext cx="880370" cy="184666"/>
          </a:xfrm>
          <a:prstGeom prst="rect">
            <a:avLst/>
          </a:prstGeom>
          <a:noFill/>
        </p:spPr>
        <p:txBody>
          <a:bodyPr wrap="none" rtlCol="0">
            <a:spAutoFit/>
          </a:bodyPr>
          <a:lstStyle/>
          <a:p>
            <a:pPr algn="ctr"/>
            <a:r>
              <a:rPr lang="en-AU" sz="600">
                <a:solidFill>
                  <a:schemeClr val="bg1"/>
                </a:solidFill>
              </a:rPr>
              <a:t>CRICOS No.00213J</a:t>
            </a:r>
          </a:p>
        </p:txBody>
      </p:sp>
      <p:pic>
        <p:nvPicPr>
          <p:cNvPr id="9" name="Picture 8">
            <a:extLst>
              <a:ext uri="{FF2B5EF4-FFF2-40B4-BE49-F238E27FC236}">
                <a16:creationId xmlns:a16="http://schemas.microsoft.com/office/drawing/2014/main" id="{484870A5-660A-48F8-8794-26CE7FCC1343}"/>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448010" y="6162253"/>
            <a:ext cx="1854636" cy="488895"/>
          </a:xfrm>
          <a:prstGeom prst="rect">
            <a:avLst/>
          </a:prstGeom>
        </p:spPr>
      </p:pic>
    </p:spTree>
    <p:extLst>
      <p:ext uri="{BB962C8B-B14F-4D97-AF65-F5344CB8AC3E}">
        <p14:creationId xmlns:p14="http://schemas.microsoft.com/office/powerpoint/2010/main" val="162469638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Lst>
  <p:transition spd="med">
    <p:fade/>
  </p:transition>
  <p:txStyles>
    <p:titleStyle>
      <a:lvl1pPr algn="l" defTabSz="914400" rtl="0" eaLnBrk="1" latinLnBrk="0" hangingPunct="1">
        <a:lnSpc>
          <a:spcPct val="90000"/>
        </a:lnSpc>
        <a:spcBef>
          <a:spcPct val="0"/>
        </a:spcBef>
        <a:buNone/>
        <a:defRPr sz="4400" kern="1200">
          <a:solidFill>
            <a:srgbClr val="0F437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3.xml"/><Relationship Id="rId26" Type="http://schemas.openxmlformats.org/officeDocument/2006/relationships/customXml" Target="../ink/ink21.xml"/><Relationship Id="rId3" Type="http://schemas.openxmlformats.org/officeDocument/2006/relationships/image" Target="../media/image26.png"/><Relationship Id="rId21" Type="http://schemas.openxmlformats.org/officeDocument/2006/relationships/customXml" Target="../ink/ink16.xml"/><Relationship Id="rId7" Type="http://schemas.openxmlformats.org/officeDocument/2006/relationships/image" Target="../media/image28.png"/><Relationship Id="rId12" Type="http://schemas.openxmlformats.org/officeDocument/2006/relationships/customXml" Target="../ink/ink7.xml"/><Relationship Id="rId17" Type="http://schemas.openxmlformats.org/officeDocument/2006/relationships/customXml" Target="../ink/ink12.xml"/><Relationship Id="rId25" Type="http://schemas.openxmlformats.org/officeDocument/2006/relationships/customXml" Target="../ink/ink20.xml"/><Relationship Id="rId2" Type="http://schemas.openxmlformats.org/officeDocument/2006/relationships/customXml" Target="../ink/ink1.xml"/><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9.xml"/><Relationship Id="rId6" Type="http://schemas.openxmlformats.org/officeDocument/2006/relationships/customXml" Target="../ink/ink3.xml"/><Relationship Id="rId11" Type="http://schemas.openxmlformats.org/officeDocument/2006/relationships/customXml" Target="../ink/ink6.xml"/><Relationship Id="rId24" Type="http://schemas.openxmlformats.org/officeDocument/2006/relationships/customXml" Target="../ink/ink19.xml"/><Relationship Id="rId5" Type="http://schemas.openxmlformats.org/officeDocument/2006/relationships/image" Target="../media/image27.png"/><Relationship Id="rId15" Type="http://schemas.openxmlformats.org/officeDocument/2006/relationships/customXml" Target="../ink/ink10.xml"/><Relationship Id="rId23" Type="http://schemas.openxmlformats.org/officeDocument/2006/relationships/customXml" Target="../ink/ink18.xml"/><Relationship Id="rId10" Type="http://schemas.openxmlformats.org/officeDocument/2006/relationships/customXml" Target="../ink/ink5.xml"/><Relationship Id="rId19" Type="http://schemas.openxmlformats.org/officeDocument/2006/relationships/customXml" Target="../ink/ink14.xml"/><Relationship Id="rId4" Type="http://schemas.openxmlformats.org/officeDocument/2006/relationships/customXml" Target="../ink/ink2.xml"/><Relationship Id="rId9" Type="http://schemas.openxmlformats.org/officeDocument/2006/relationships/image" Target="../media/image29.png"/><Relationship Id="rId14" Type="http://schemas.openxmlformats.org/officeDocument/2006/relationships/customXml" Target="../ink/ink9.xml"/><Relationship Id="rId22" Type="http://schemas.openxmlformats.org/officeDocument/2006/relationships/customXml" Target="../ink/ink17.xml"/><Relationship Id="rId27" Type="http://schemas.openxmlformats.org/officeDocument/2006/relationships/customXml" Target="../ink/ink2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7"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30.xml"/><Relationship Id="rId6" Type="http://schemas.openxmlformats.org/officeDocument/2006/relationships/image" Target="../media/image36.png"/><Relationship Id="rId5" Type="http://schemas.openxmlformats.org/officeDocument/2006/relationships/image" Target="../media/image35.tiff"/><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35.tiff"/><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186/1471-2105-11-587" TargetMode="External"/><Relationship Id="rId2" Type="http://schemas.openxmlformats.org/officeDocument/2006/relationships/hyperlink" Target="https://doi.org/10.18637/jss.v067.i01" TargetMode="External"/><Relationship Id="rId1" Type="http://schemas.openxmlformats.org/officeDocument/2006/relationships/slideLayout" Target="../slideLayouts/slideLayout32.xml"/><Relationship Id="rId6" Type="http://schemas.openxmlformats.org/officeDocument/2006/relationships/hyperlink" Target="https://doi.org/10.1186/s12859-016-0943-7" TargetMode="External"/><Relationship Id="rId5" Type="http://schemas.openxmlformats.org/officeDocument/2006/relationships/hyperlink" Target="https://bioconductor.org/packages/devel/bioc/vignettes/minfi/inst/doc/minfi.html" TargetMode="External"/><Relationship Id="rId4" Type="http://schemas.openxmlformats.org/officeDocument/2006/relationships/hyperlink" Target="https://doi.org/10.1186/s13059-014-0503-2"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bioconductor.org/packages/release/bioc/vignettes/methylclock/inst/doc/methylclock.html" TargetMode="External"/><Relationship Id="rId2" Type="http://schemas.openxmlformats.org/officeDocument/2006/relationships/hyperlink" Target="https://f1000research.com/articles/5-1281" TargetMode="External"/><Relationship Id="rId1" Type="http://schemas.openxmlformats.org/officeDocument/2006/relationships/slideLayout" Target="../slideLayouts/slideLayout32.xml"/><Relationship Id="rId4" Type="http://schemas.openxmlformats.org/officeDocument/2006/relationships/hyperlink" Target="https://doi.org/10.2217/epi.12.2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68E7ED4-8DEE-4175-824A-2A664BA7ACD3}"/>
              </a:ext>
            </a:extLst>
          </p:cNvPr>
          <p:cNvSpPr>
            <a:spLocks noGrp="1"/>
          </p:cNvSpPr>
          <p:nvPr>
            <p:ph type="subTitle" idx="4294967295" hasCustomPrompt="1"/>
          </p:nvPr>
        </p:nvSpPr>
        <p:spPr>
          <a:xfrm>
            <a:off x="772355" y="3805815"/>
            <a:ext cx="10662082" cy="2603863"/>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lgn="ctr"/>
            <a:r>
              <a:rPr lang="en-US" sz="3200" dirty="0"/>
              <a:t>Statistical Genomics and Bioinformatics Workshop 2025</a:t>
            </a:r>
          </a:p>
          <a:p>
            <a:pPr algn="ctr"/>
            <a:r>
              <a:rPr lang="en-US" sz="3200" dirty="0" err="1"/>
              <a:t>Neurogenomics</a:t>
            </a:r>
            <a:r>
              <a:rPr lang="en-US" sz="3200" dirty="0"/>
              <a:t> Program, CGPH</a:t>
            </a:r>
          </a:p>
          <a:p>
            <a:pPr algn="ctr"/>
            <a:endParaRPr lang="en-US" sz="3200" dirty="0"/>
          </a:p>
          <a:p>
            <a:pPr algn="ctr"/>
            <a:endParaRPr lang="en-US" sz="3200" dirty="0"/>
          </a:p>
          <a:p>
            <a:pPr algn="ctr"/>
            <a:r>
              <a:rPr lang="en-US" dirty="0" err="1"/>
              <a:t>Mr</a:t>
            </a:r>
            <a:r>
              <a:rPr lang="en-US" dirty="0"/>
              <a:t> Paul Ruiz Pinto, Dr Heidi Sutherland and Prof Divya Mehta</a:t>
            </a:r>
          </a:p>
        </p:txBody>
      </p:sp>
    </p:spTree>
    <p:extLst>
      <p:ext uri="{BB962C8B-B14F-4D97-AF65-F5344CB8AC3E}">
        <p14:creationId xmlns:p14="http://schemas.microsoft.com/office/powerpoint/2010/main" val="286347689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iagram&#10;&#10;Description automatically generated with medium confidence">
            <a:extLst>
              <a:ext uri="{FF2B5EF4-FFF2-40B4-BE49-F238E27FC236}">
                <a16:creationId xmlns:a16="http://schemas.microsoft.com/office/drawing/2014/main" id="{FE061C26-78C0-5EF9-54B5-2FED178BD1A3}"/>
              </a:ext>
            </a:extLst>
          </p:cNvPr>
          <p:cNvPicPr>
            <a:picLocks noChangeAspect="1"/>
          </p:cNvPicPr>
          <p:nvPr/>
        </p:nvPicPr>
        <p:blipFill rotWithShape="1">
          <a:blip r:embed="rId2">
            <a:extLst>
              <a:ext uri="{28A0092B-C50C-407E-A947-70E740481C1C}">
                <a14:useLocalDpi xmlns:a14="http://schemas.microsoft.com/office/drawing/2010/main" val="0"/>
              </a:ext>
            </a:extLst>
          </a:blip>
          <a:srcRect l="52366" b="30168"/>
          <a:stretch/>
        </p:blipFill>
        <p:spPr>
          <a:xfrm>
            <a:off x="719091" y="821394"/>
            <a:ext cx="2740426" cy="4789082"/>
          </a:xfrm>
          <a:prstGeom prst="rect">
            <a:avLst/>
          </a:prstGeom>
        </p:spPr>
      </p:pic>
      <p:sp>
        <p:nvSpPr>
          <p:cNvPr id="2" name="Content Placeholder 2">
            <a:extLst>
              <a:ext uri="{FF2B5EF4-FFF2-40B4-BE49-F238E27FC236}">
                <a16:creationId xmlns:a16="http://schemas.microsoft.com/office/drawing/2014/main" id="{18DF01F4-AD71-6F36-0677-8FFA79501CF6}"/>
              </a:ext>
            </a:extLst>
          </p:cNvPr>
          <p:cNvSpPr txBox="1">
            <a:spLocks/>
          </p:cNvSpPr>
          <p:nvPr/>
        </p:nvSpPr>
        <p:spPr>
          <a:xfrm>
            <a:off x="4172505" y="1043230"/>
            <a:ext cx="7181295" cy="378622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800" dirty="0">
                <a:cs typeface="Arial"/>
              </a:rPr>
              <a:t>Includes a wide variety of computational/bioinformatic approaches </a:t>
            </a:r>
          </a:p>
          <a:p>
            <a:r>
              <a:rPr lang="en-AU" sz="1800" dirty="0">
                <a:cs typeface="Arial"/>
              </a:rPr>
              <a:t>To understand the biological significance of the identified variants and prioritise variants and genes</a:t>
            </a:r>
          </a:p>
          <a:p>
            <a:r>
              <a:rPr lang="en-AU" sz="1800" dirty="0">
                <a:cs typeface="Arial"/>
              </a:rPr>
              <a:t>Approaches:</a:t>
            </a:r>
          </a:p>
          <a:p>
            <a:pPr marL="800100" lvl="1" indent="-342900">
              <a:buFont typeface="+mj-lt"/>
              <a:buAutoNum type="arabicPeriod"/>
            </a:pPr>
            <a:r>
              <a:rPr lang="en-AU" sz="1800" dirty="0">
                <a:cs typeface="Arial"/>
              </a:rPr>
              <a:t>Gene annotation of the SNPs</a:t>
            </a:r>
          </a:p>
          <a:p>
            <a:pPr marL="800100" lvl="1" indent="-342900">
              <a:buFont typeface="+mj-lt"/>
              <a:buAutoNum type="arabicPeriod"/>
            </a:pPr>
            <a:r>
              <a:rPr lang="en-AU" sz="1800" dirty="0">
                <a:cs typeface="Arial"/>
              </a:rPr>
              <a:t>Pathway analysis</a:t>
            </a:r>
          </a:p>
          <a:p>
            <a:pPr marL="800100" lvl="1" indent="-342900">
              <a:buFont typeface="+mj-lt"/>
              <a:buAutoNum type="arabicPeriod"/>
            </a:pPr>
            <a:r>
              <a:rPr lang="en-AU" sz="1800" dirty="0">
                <a:cs typeface="Arial"/>
              </a:rPr>
              <a:t>Fine-mapping to identify causal variants</a:t>
            </a:r>
          </a:p>
          <a:p>
            <a:pPr marL="800100" lvl="1" indent="-342900">
              <a:buFont typeface="+mj-lt"/>
              <a:buAutoNum type="arabicPeriod"/>
            </a:pPr>
            <a:r>
              <a:rPr lang="en-AU" sz="1800" dirty="0">
                <a:cs typeface="Arial"/>
              </a:rPr>
              <a:t>Integrative analysis with other omics to identify the mechanistic role of the variants</a:t>
            </a:r>
          </a:p>
          <a:p>
            <a:pPr marL="800100" lvl="1" indent="-342900">
              <a:buFont typeface="+mj-lt"/>
              <a:buAutoNum type="arabicPeriod"/>
            </a:pPr>
            <a:r>
              <a:rPr lang="en-AU" sz="1800" dirty="0">
                <a:cs typeface="Arial"/>
              </a:rPr>
              <a:t>Tissue enrichment</a:t>
            </a:r>
          </a:p>
          <a:p>
            <a:pPr marL="800100" lvl="1" indent="-342900">
              <a:buFont typeface="+mj-lt"/>
              <a:buAutoNum type="arabicPeriod"/>
            </a:pPr>
            <a:r>
              <a:rPr lang="en-AU" sz="1800" dirty="0">
                <a:cs typeface="Arial"/>
              </a:rPr>
              <a:t>Cross-disorder or cross-phenotype analysis</a:t>
            </a:r>
          </a:p>
          <a:p>
            <a:pPr marL="800100" lvl="1" indent="-342900">
              <a:buFont typeface="+mj-lt"/>
              <a:buAutoNum type="arabicPeriod"/>
            </a:pPr>
            <a:r>
              <a:rPr lang="en-AU" sz="1800" dirty="0">
                <a:cs typeface="Arial"/>
              </a:rPr>
              <a:t>Polygenic risk score analysis</a:t>
            </a:r>
          </a:p>
          <a:p>
            <a:pPr marL="342900" indent="-342900">
              <a:buFont typeface="+mj-lt"/>
              <a:buAutoNum type="arabicPeriod"/>
            </a:pPr>
            <a:endParaRPr lang="en-AU" sz="1800" dirty="0">
              <a:cs typeface="Arial"/>
            </a:endParaRPr>
          </a:p>
          <a:p>
            <a:pPr marL="342900" indent="-342900">
              <a:buFont typeface="+mj-lt"/>
              <a:buAutoNum type="arabicPeriod"/>
            </a:pPr>
            <a:endParaRPr lang="en-AU" sz="1800" dirty="0">
              <a:cs typeface="Arial"/>
            </a:endParaRPr>
          </a:p>
          <a:p>
            <a:pPr marL="285750" indent="-285750">
              <a:buFont typeface="Arial" panose="020B0604020202020204" pitchFamily="34" charset="0"/>
              <a:buChar char="•"/>
            </a:pPr>
            <a:endParaRPr lang="en-AU" sz="1800" dirty="0">
              <a:cs typeface="Arial"/>
            </a:endParaRPr>
          </a:p>
        </p:txBody>
      </p:sp>
      <p:sp>
        <p:nvSpPr>
          <p:cNvPr id="3" name="Title 1">
            <a:extLst>
              <a:ext uri="{FF2B5EF4-FFF2-40B4-BE49-F238E27FC236}">
                <a16:creationId xmlns:a16="http://schemas.microsoft.com/office/drawing/2014/main" id="{FD1FB008-693A-1026-071C-87A171443842}"/>
              </a:ext>
            </a:extLst>
          </p:cNvPr>
          <p:cNvSpPr txBox="1">
            <a:spLocks/>
          </p:cNvSpPr>
          <p:nvPr/>
        </p:nvSpPr>
        <p:spPr>
          <a:xfrm>
            <a:off x="838200" y="-203044"/>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2800" dirty="0"/>
              <a:t>Step 2 – Functional characterisation (Post-GWAS analysis</a:t>
            </a:r>
            <a:r>
              <a:rPr lang="en-AU" sz="2800"/>
              <a:t>)</a:t>
            </a:r>
            <a:endParaRPr lang="en-AU" sz="2800" dirty="0"/>
          </a:p>
        </p:txBody>
      </p:sp>
      <p:sp>
        <p:nvSpPr>
          <p:cNvPr id="4" name="TextBox 3">
            <a:extLst>
              <a:ext uri="{FF2B5EF4-FFF2-40B4-BE49-F238E27FC236}">
                <a16:creationId xmlns:a16="http://schemas.microsoft.com/office/drawing/2014/main" id="{975AEF08-D09E-EA03-CAD2-5881217E364B}"/>
              </a:ext>
            </a:extLst>
          </p:cNvPr>
          <p:cNvSpPr txBox="1"/>
          <p:nvPr/>
        </p:nvSpPr>
        <p:spPr>
          <a:xfrm>
            <a:off x="8510756" y="5379870"/>
            <a:ext cx="3681244" cy="553998"/>
          </a:xfrm>
          <a:prstGeom prst="rect">
            <a:avLst/>
          </a:prstGeom>
          <a:noFill/>
        </p:spPr>
        <p:txBody>
          <a:bodyPr wrap="square" rtlCol="0">
            <a:spAutoFit/>
          </a:bodyPr>
          <a:lstStyle/>
          <a:p>
            <a:r>
              <a:rPr lang="en-AU" sz="1000" dirty="0"/>
              <a:t>Source: Tam, Vivian, et al. "Benefits and limitations of genome-wide association studies." Nature Reviews Genetics 20.8 (2019): 467-484.</a:t>
            </a:r>
          </a:p>
        </p:txBody>
      </p:sp>
    </p:spTree>
    <p:extLst>
      <p:ext uri="{BB962C8B-B14F-4D97-AF65-F5344CB8AC3E}">
        <p14:creationId xmlns:p14="http://schemas.microsoft.com/office/powerpoint/2010/main" val="329806924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5D391-768D-6DDC-D338-47AA962B4F4E}"/>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Step 3 – Experimental validation</a:t>
            </a:r>
          </a:p>
        </p:txBody>
      </p:sp>
      <p:pic>
        <p:nvPicPr>
          <p:cNvPr id="3" name="Picture 2" descr="Diagram&#10;&#10;Description automatically generated with medium confidence">
            <a:extLst>
              <a:ext uri="{FF2B5EF4-FFF2-40B4-BE49-F238E27FC236}">
                <a16:creationId xmlns:a16="http://schemas.microsoft.com/office/drawing/2014/main" id="{825A902C-1968-EC72-B081-98061688E249}"/>
              </a:ext>
            </a:extLst>
          </p:cNvPr>
          <p:cNvPicPr>
            <a:picLocks noChangeAspect="1"/>
          </p:cNvPicPr>
          <p:nvPr/>
        </p:nvPicPr>
        <p:blipFill rotWithShape="1">
          <a:blip r:embed="rId2">
            <a:extLst>
              <a:ext uri="{28A0092B-C50C-407E-A947-70E740481C1C}">
                <a14:useLocalDpi xmlns:a14="http://schemas.microsoft.com/office/drawing/2010/main" val="0"/>
              </a:ext>
            </a:extLst>
          </a:blip>
          <a:srcRect t="74563" r="50209"/>
          <a:stretch/>
        </p:blipFill>
        <p:spPr>
          <a:xfrm>
            <a:off x="971548" y="1968230"/>
            <a:ext cx="3903618" cy="2377812"/>
          </a:xfrm>
          <a:prstGeom prst="rect">
            <a:avLst/>
          </a:prstGeom>
        </p:spPr>
      </p:pic>
      <p:sp>
        <p:nvSpPr>
          <p:cNvPr id="4" name="TextBox 3">
            <a:extLst>
              <a:ext uri="{FF2B5EF4-FFF2-40B4-BE49-F238E27FC236}">
                <a16:creationId xmlns:a16="http://schemas.microsoft.com/office/drawing/2014/main" id="{2A5E4C8F-E414-D443-F06F-99C4CE291F26}"/>
              </a:ext>
            </a:extLst>
          </p:cNvPr>
          <p:cNvSpPr txBox="1"/>
          <p:nvPr/>
        </p:nvSpPr>
        <p:spPr>
          <a:xfrm>
            <a:off x="8510756" y="5388748"/>
            <a:ext cx="3681244" cy="553998"/>
          </a:xfrm>
          <a:prstGeom prst="rect">
            <a:avLst/>
          </a:prstGeom>
          <a:noFill/>
        </p:spPr>
        <p:txBody>
          <a:bodyPr wrap="square" rtlCol="0">
            <a:spAutoFit/>
          </a:bodyPr>
          <a:lstStyle/>
          <a:p>
            <a:r>
              <a:rPr lang="en-AU" sz="1000" dirty="0"/>
              <a:t>Source: Tam, Vivian, et al. "Benefits and limitations of genome-wide association studies." Nature Reviews Genetics 20.8 (2019): 467-484.</a:t>
            </a:r>
          </a:p>
        </p:txBody>
      </p:sp>
      <p:sp>
        <p:nvSpPr>
          <p:cNvPr id="5" name="TextBox 4">
            <a:extLst>
              <a:ext uri="{FF2B5EF4-FFF2-40B4-BE49-F238E27FC236}">
                <a16:creationId xmlns:a16="http://schemas.microsoft.com/office/drawing/2014/main" id="{09B2EF5D-79F7-5D22-F984-D48D925273FF}"/>
              </a:ext>
            </a:extLst>
          </p:cNvPr>
          <p:cNvSpPr txBox="1"/>
          <p:nvPr/>
        </p:nvSpPr>
        <p:spPr>
          <a:xfrm>
            <a:off x="5076701" y="1712025"/>
            <a:ext cx="61375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Arial"/>
              </a:rPr>
              <a:t>Validation of GWAS results using cell-based systems and model organisms</a:t>
            </a:r>
          </a:p>
          <a:p>
            <a:pPr marL="285750" indent="-285750">
              <a:buFont typeface="Arial" panose="020B0604020202020204" pitchFamily="34" charset="0"/>
              <a:buChar char="•"/>
            </a:pPr>
            <a:endParaRPr lang="en-US" dirty="0">
              <a:cs typeface="Arial"/>
            </a:endParaRPr>
          </a:p>
        </p:txBody>
      </p:sp>
    </p:spTree>
    <p:extLst>
      <p:ext uri="{BB962C8B-B14F-4D97-AF65-F5344CB8AC3E}">
        <p14:creationId xmlns:p14="http://schemas.microsoft.com/office/powerpoint/2010/main" val="15737531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F34F2-860B-E535-7140-3A1FFA5400CF}"/>
              </a:ext>
            </a:extLst>
          </p:cNvPr>
          <p:cNvSpPr txBox="1">
            <a:spLocks/>
          </p:cNvSpPr>
          <p:nvPr/>
        </p:nvSpPr>
        <p:spPr>
          <a:xfrm>
            <a:off x="838200" y="18214"/>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PLINK</a:t>
            </a:r>
          </a:p>
        </p:txBody>
      </p:sp>
      <p:sp>
        <p:nvSpPr>
          <p:cNvPr id="3" name="Content Placeholder 2">
            <a:extLst>
              <a:ext uri="{FF2B5EF4-FFF2-40B4-BE49-F238E27FC236}">
                <a16:creationId xmlns:a16="http://schemas.microsoft.com/office/drawing/2014/main" id="{25FD95A7-0B06-B0C4-B412-5F46DDC58DDD}"/>
              </a:ext>
            </a:extLst>
          </p:cNvPr>
          <p:cNvSpPr txBox="1">
            <a:spLocks/>
          </p:cNvSpPr>
          <p:nvPr/>
        </p:nvSpPr>
        <p:spPr>
          <a:xfrm>
            <a:off x="838200" y="1607911"/>
            <a:ext cx="5257800"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2000" dirty="0"/>
              <a:t>An open-source software for whole genome data analysis</a:t>
            </a:r>
          </a:p>
          <a:p>
            <a:pPr marL="285750" indent="-285750"/>
            <a:r>
              <a:rPr lang="en-AU" sz="2000" dirty="0"/>
              <a:t>Command-line program</a:t>
            </a:r>
          </a:p>
          <a:p>
            <a:pPr marL="285750" indent="-285750"/>
            <a:r>
              <a:rPr lang="en-AU" sz="2000" dirty="0"/>
              <a:t>Performs</a:t>
            </a:r>
          </a:p>
          <a:p>
            <a:pPr marL="742950" lvl="1" indent="-285750"/>
            <a:r>
              <a:rPr lang="en-AU" sz="1600" dirty="0"/>
              <a:t>Data management</a:t>
            </a:r>
          </a:p>
          <a:p>
            <a:pPr marL="742950" lvl="1" indent="-285750"/>
            <a:r>
              <a:rPr lang="en-AU" sz="1600" dirty="0"/>
              <a:t>Summary statistics for quality control</a:t>
            </a:r>
          </a:p>
          <a:p>
            <a:pPr marL="742950" lvl="1" indent="-285750"/>
            <a:r>
              <a:rPr lang="en-AU" sz="1600" dirty="0"/>
              <a:t>Population stratification</a:t>
            </a:r>
          </a:p>
          <a:p>
            <a:pPr marL="742950" lvl="1" indent="-285750"/>
            <a:r>
              <a:rPr lang="en-AU" sz="1600" dirty="0"/>
              <a:t>Association testing</a:t>
            </a:r>
          </a:p>
          <a:p>
            <a:pPr marL="742950" lvl="1" indent="-285750"/>
            <a:r>
              <a:rPr lang="en-AU" sz="1600" dirty="0"/>
              <a:t>And many more…</a:t>
            </a:r>
          </a:p>
          <a:p>
            <a:pPr marL="742950" lvl="1" indent="-285750"/>
            <a:endParaRPr lang="en-AU" sz="1400" dirty="0"/>
          </a:p>
        </p:txBody>
      </p:sp>
      <p:pic>
        <p:nvPicPr>
          <p:cNvPr id="5" name="Picture 4" descr="Graphical user interface, text, application, email&#10;&#10;Description automatically generated">
            <a:extLst>
              <a:ext uri="{FF2B5EF4-FFF2-40B4-BE49-F238E27FC236}">
                <a16:creationId xmlns:a16="http://schemas.microsoft.com/office/drawing/2014/main" id="{9985B99E-47B1-0EC5-FB6F-295EE11B8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866" y="1452377"/>
            <a:ext cx="5541815" cy="2107569"/>
          </a:xfrm>
          <a:prstGeom prst="rect">
            <a:avLst/>
          </a:prstGeom>
        </p:spPr>
      </p:pic>
      <p:sp>
        <p:nvSpPr>
          <p:cNvPr id="7" name="TextBox 6">
            <a:extLst>
              <a:ext uri="{FF2B5EF4-FFF2-40B4-BE49-F238E27FC236}">
                <a16:creationId xmlns:a16="http://schemas.microsoft.com/office/drawing/2014/main" id="{28032F2C-E596-0ADD-4791-D84DB53CAD12}"/>
              </a:ext>
            </a:extLst>
          </p:cNvPr>
          <p:cNvSpPr txBox="1"/>
          <p:nvPr/>
        </p:nvSpPr>
        <p:spPr>
          <a:xfrm>
            <a:off x="7382110" y="3969464"/>
            <a:ext cx="3643325" cy="369332"/>
          </a:xfrm>
          <a:prstGeom prst="rect">
            <a:avLst/>
          </a:prstGeom>
          <a:noFill/>
        </p:spPr>
        <p:txBody>
          <a:bodyPr wrap="square">
            <a:spAutoFit/>
          </a:bodyPr>
          <a:lstStyle/>
          <a:p>
            <a:r>
              <a:rPr lang="en-AU" dirty="0"/>
              <a:t>https://zzz.bwh.harvard.edu/plink/</a:t>
            </a:r>
          </a:p>
        </p:txBody>
      </p:sp>
    </p:spTree>
    <p:extLst>
      <p:ext uri="{BB962C8B-B14F-4D97-AF65-F5344CB8AC3E}">
        <p14:creationId xmlns:p14="http://schemas.microsoft.com/office/powerpoint/2010/main" val="419973810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AE98-F19B-3C1E-3306-38F9C2713D25}"/>
              </a:ext>
            </a:extLst>
          </p:cNvPr>
          <p:cNvSpPr txBox="1">
            <a:spLocks/>
          </p:cNvSpPr>
          <p:nvPr/>
        </p:nvSpPr>
        <p:spPr>
          <a:xfrm>
            <a:off x="576943" y="0"/>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Genotype data</a:t>
            </a:r>
          </a:p>
        </p:txBody>
      </p:sp>
      <p:sp>
        <p:nvSpPr>
          <p:cNvPr id="4" name="Content Placeholder 2">
            <a:extLst>
              <a:ext uri="{FF2B5EF4-FFF2-40B4-BE49-F238E27FC236}">
                <a16:creationId xmlns:a16="http://schemas.microsoft.com/office/drawing/2014/main" id="{2C8E02E6-9F12-12AB-1534-CEA74EE5F090}"/>
              </a:ext>
            </a:extLst>
          </p:cNvPr>
          <p:cNvSpPr txBox="1">
            <a:spLocks/>
          </p:cNvSpPr>
          <p:nvPr/>
        </p:nvSpPr>
        <p:spPr>
          <a:xfrm>
            <a:off x="327561" y="2042990"/>
            <a:ext cx="6049488" cy="33595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2400" dirty="0"/>
              <a:t>Genotypes are stored in a matrix of size n × N with n &gt;&gt; N</a:t>
            </a:r>
          </a:p>
          <a:p>
            <a:pPr marL="285750" indent="-285750"/>
            <a:r>
              <a:rPr lang="en-AU" sz="2400" dirty="0"/>
              <a:t>In PLINK, the bed file stores the genotype matrix in the form of 0, 1 and 2 or NA</a:t>
            </a:r>
          </a:p>
          <a:p>
            <a:pPr marL="285750" indent="-285750"/>
            <a:r>
              <a:rPr lang="en-AU" sz="2400" dirty="0"/>
              <a:t>0, 1 and 2 indicate the number of copies of A1 allele. </a:t>
            </a:r>
          </a:p>
        </p:txBody>
      </p:sp>
      <p:graphicFrame>
        <p:nvGraphicFramePr>
          <p:cNvPr id="6" name="Table 6">
            <a:extLst>
              <a:ext uri="{FF2B5EF4-FFF2-40B4-BE49-F238E27FC236}">
                <a16:creationId xmlns:a16="http://schemas.microsoft.com/office/drawing/2014/main" id="{457B70D3-1A8D-E608-20F9-371975DD24E1}"/>
              </a:ext>
            </a:extLst>
          </p:cNvPr>
          <p:cNvGraphicFramePr>
            <a:graphicFrameLocks noGrp="1"/>
          </p:cNvGraphicFramePr>
          <p:nvPr>
            <p:extLst>
              <p:ext uri="{D42A27DB-BD31-4B8C-83A1-F6EECF244321}">
                <p14:modId xmlns:p14="http://schemas.microsoft.com/office/powerpoint/2010/main" val="3755645533"/>
              </p:ext>
            </p:extLst>
          </p:nvPr>
        </p:nvGraphicFramePr>
        <p:xfrm>
          <a:off x="7077027" y="900459"/>
          <a:ext cx="4787412" cy="3232152"/>
        </p:xfrm>
        <a:graphic>
          <a:graphicData uri="http://schemas.openxmlformats.org/drawingml/2006/table">
            <a:tbl>
              <a:tblPr firstRow="1" bandRow="1">
                <a:tableStyleId>{21E4AEA4-8DFA-4A89-87EB-49C32662AFE0}</a:tableStyleId>
              </a:tblPr>
              <a:tblGrid>
                <a:gridCol w="797902">
                  <a:extLst>
                    <a:ext uri="{9D8B030D-6E8A-4147-A177-3AD203B41FA5}">
                      <a16:colId xmlns:a16="http://schemas.microsoft.com/office/drawing/2014/main" val="2086763192"/>
                    </a:ext>
                  </a:extLst>
                </a:gridCol>
                <a:gridCol w="797902">
                  <a:extLst>
                    <a:ext uri="{9D8B030D-6E8A-4147-A177-3AD203B41FA5}">
                      <a16:colId xmlns:a16="http://schemas.microsoft.com/office/drawing/2014/main" val="1612999663"/>
                    </a:ext>
                  </a:extLst>
                </a:gridCol>
                <a:gridCol w="797902">
                  <a:extLst>
                    <a:ext uri="{9D8B030D-6E8A-4147-A177-3AD203B41FA5}">
                      <a16:colId xmlns:a16="http://schemas.microsoft.com/office/drawing/2014/main" val="1033915307"/>
                    </a:ext>
                  </a:extLst>
                </a:gridCol>
                <a:gridCol w="797902">
                  <a:extLst>
                    <a:ext uri="{9D8B030D-6E8A-4147-A177-3AD203B41FA5}">
                      <a16:colId xmlns:a16="http://schemas.microsoft.com/office/drawing/2014/main" val="2578501199"/>
                    </a:ext>
                  </a:extLst>
                </a:gridCol>
                <a:gridCol w="797902">
                  <a:extLst>
                    <a:ext uri="{9D8B030D-6E8A-4147-A177-3AD203B41FA5}">
                      <a16:colId xmlns:a16="http://schemas.microsoft.com/office/drawing/2014/main" val="30709752"/>
                    </a:ext>
                  </a:extLst>
                </a:gridCol>
                <a:gridCol w="797902">
                  <a:extLst>
                    <a:ext uri="{9D8B030D-6E8A-4147-A177-3AD203B41FA5}">
                      <a16:colId xmlns:a16="http://schemas.microsoft.com/office/drawing/2014/main" val="2650163745"/>
                    </a:ext>
                  </a:extLst>
                </a:gridCol>
              </a:tblGrid>
              <a:tr h="538692">
                <a:tc>
                  <a:txBody>
                    <a:bodyPr/>
                    <a:lstStyle/>
                    <a:p>
                      <a:endParaRPr lang="en-AU" sz="1400" b="1" dirty="0">
                        <a:solidFill>
                          <a:schemeClr val="bg1"/>
                        </a:solidFill>
                      </a:endParaRPr>
                    </a:p>
                  </a:txBody>
                  <a:tcPr anchor="ctr">
                    <a:solidFill>
                      <a:schemeClr val="accent2"/>
                    </a:solidFill>
                  </a:tcPr>
                </a:tc>
                <a:tc>
                  <a:txBody>
                    <a:bodyPr/>
                    <a:lstStyle/>
                    <a:p>
                      <a:r>
                        <a:rPr lang="en-AU" sz="1400" dirty="0"/>
                        <a:t>SNP1</a:t>
                      </a:r>
                    </a:p>
                  </a:txBody>
                  <a:tcPr anchor="ctr"/>
                </a:tc>
                <a:tc>
                  <a:txBody>
                    <a:bodyPr/>
                    <a:lstStyle/>
                    <a:p>
                      <a:r>
                        <a:rPr lang="en-AU" sz="1400" dirty="0"/>
                        <a:t>SNP2</a:t>
                      </a:r>
                    </a:p>
                  </a:txBody>
                  <a:tcPr anchor="ctr"/>
                </a:tc>
                <a:tc>
                  <a:txBody>
                    <a:bodyPr/>
                    <a:lstStyle/>
                    <a:p>
                      <a:r>
                        <a:rPr lang="en-AU" sz="1400" dirty="0"/>
                        <a:t>SNP3</a:t>
                      </a:r>
                    </a:p>
                  </a:txBody>
                  <a:tcPr anchor="ctr"/>
                </a:tc>
                <a:tc>
                  <a:txBody>
                    <a:bodyPr/>
                    <a:lstStyle/>
                    <a:p>
                      <a:r>
                        <a:rPr lang="en-AU" sz="1400" dirty="0"/>
                        <a:t>…</a:t>
                      </a:r>
                    </a:p>
                  </a:txBody>
                  <a:tcPr anchor="ctr"/>
                </a:tc>
                <a:tc>
                  <a:txBody>
                    <a:bodyPr/>
                    <a:lstStyle/>
                    <a:p>
                      <a:r>
                        <a:rPr lang="en-AU" sz="1400" dirty="0" err="1"/>
                        <a:t>SNPn</a:t>
                      </a:r>
                      <a:endParaRPr lang="en-AU" sz="1400" dirty="0"/>
                    </a:p>
                  </a:txBody>
                  <a:tcPr anchor="ctr"/>
                </a:tc>
                <a:extLst>
                  <a:ext uri="{0D108BD9-81ED-4DB2-BD59-A6C34878D82A}">
                    <a16:rowId xmlns:a16="http://schemas.microsoft.com/office/drawing/2014/main" val="1042889808"/>
                  </a:ext>
                </a:extLst>
              </a:tr>
              <a:tr h="538692">
                <a:tc>
                  <a:txBody>
                    <a:bodyPr/>
                    <a:lstStyle/>
                    <a:p>
                      <a:r>
                        <a:rPr lang="en-AU" sz="1400" b="1" dirty="0">
                          <a:solidFill>
                            <a:schemeClr val="bg1"/>
                          </a:solidFill>
                        </a:rPr>
                        <a:t>Ind1</a:t>
                      </a:r>
                    </a:p>
                  </a:txBody>
                  <a:tcPr anchor="ctr">
                    <a:solidFill>
                      <a:schemeClr val="accent2"/>
                    </a:solidFill>
                  </a:tcPr>
                </a:tc>
                <a:tc>
                  <a:txBody>
                    <a:bodyPr/>
                    <a:lstStyle/>
                    <a:p>
                      <a:r>
                        <a:rPr lang="en-AU" dirty="0"/>
                        <a:t>TT</a:t>
                      </a:r>
                    </a:p>
                  </a:txBody>
                  <a:tcPr anchor="ctr"/>
                </a:tc>
                <a:tc>
                  <a:txBody>
                    <a:bodyPr/>
                    <a:lstStyle/>
                    <a:p>
                      <a:r>
                        <a:rPr lang="en-AU" dirty="0"/>
                        <a:t>AG</a:t>
                      </a:r>
                    </a:p>
                  </a:txBody>
                  <a:tcPr anchor="ctr"/>
                </a:tc>
                <a:tc>
                  <a:txBody>
                    <a:bodyPr/>
                    <a:lstStyle/>
                    <a:p>
                      <a:r>
                        <a:rPr lang="en-AU" dirty="0"/>
                        <a:t>CT</a:t>
                      </a:r>
                    </a:p>
                  </a:txBody>
                  <a:tcPr anchor="ctr"/>
                </a:tc>
                <a:tc>
                  <a:txBody>
                    <a:bodyPr/>
                    <a:lstStyle/>
                    <a:p>
                      <a:r>
                        <a:rPr lang="en-AU" dirty="0"/>
                        <a:t>…</a:t>
                      </a:r>
                    </a:p>
                  </a:txBody>
                  <a:tcPr anchor="ctr"/>
                </a:tc>
                <a:tc>
                  <a:txBody>
                    <a:bodyPr/>
                    <a:lstStyle/>
                    <a:p>
                      <a:r>
                        <a:rPr lang="en-AU" dirty="0"/>
                        <a:t>AT</a:t>
                      </a:r>
                    </a:p>
                  </a:txBody>
                  <a:tcPr anchor="ctr"/>
                </a:tc>
                <a:extLst>
                  <a:ext uri="{0D108BD9-81ED-4DB2-BD59-A6C34878D82A}">
                    <a16:rowId xmlns:a16="http://schemas.microsoft.com/office/drawing/2014/main" val="3294770720"/>
                  </a:ext>
                </a:extLst>
              </a:tr>
              <a:tr h="538692">
                <a:tc>
                  <a:txBody>
                    <a:bodyPr/>
                    <a:lstStyle/>
                    <a:p>
                      <a:r>
                        <a:rPr lang="en-AU" sz="1400" b="1" dirty="0">
                          <a:solidFill>
                            <a:schemeClr val="bg1"/>
                          </a:solidFill>
                        </a:rPr>
                        <a:t>Ind2</a:t>
                      </a:r>
                    </a:p>
                  </a:txBody>
                  <a:tcPr anchor="ctr">
                    <a:solidFill>
                      <a:schemeClr val="accent2"/>
                    </a:solidFill>
                  </a:tcPr>
                </a:tc>
                <a:tc>
                  <a:txBody>
                    <a:bodyPr/>
                    <a:lstStyle/>
                    <a:p>
                      <a:r>
                        <a:rPr lang="en-AU" dirty="0"/>
                        <a:t>TT</a:t>
                      </a:r>
                    </a:p>
                  </a:txBody>
                  <a:tcPr anchor="ctr"/>
                </a:tc>
                <a:tc>
                  <a:txBody>
                    <a:bodyPr/>
                    <a:lstStyle/>
                    <a:p>
                      <a:r>
                        <a:rPr lang="en-AU" dirty="0"/>
                        <a:t>GG</a:t>
                      </a:r>
                    </a:p>
                  </a:txBody>
                  <a:tcPr anchor="ctr"/>
                </a:tc>
                <a:tc>
                  <a:txBody>
                    <a:bodyPr/>
                    <a:lstStyle/>
                    <a:p>
                      <a:r>
                        <a:rPr lang="en-AU" dirty="0"/>
                        <a:t>CT</a:t>
                      </a:r>
                    </a:p>
                  </a:txBody>
                  <a:tcPr anchor="ctr"/>
                </a:tc>
                <a:tc>
                  <a:txBody>
                    <a:bodyPr/>
                    <a:lstStyle/>
                    <a:p>
                      <a:r>
                        <a:rPr lang="en-AU" dirty="0"/>
                        <a:t>…</a:t>
                      </a:r>
                    </a:p>
                  </a:txBody>
                  <a:tcPr anchor="ctr"/>
                </a:tc>
                <a:tc>
                  <a:txBody>
                    <a:bodyPr/>
                    <a:lstStyle/>
                    <a:p>
                      <a:r>
                        <a:rPr lang="en-AU" dirty="0"/>
                        <a:t>AA</a:t>
                      </a:r>
                    </a:p>
                  </a:txBody>
                  <a:tcPr anchor="ctr"/>
                </a:tc>
                <a:extLst>
                  <a:ext uri="{0D108BD9-81ED-4DB2-BD59-A6C34878D82A}">
                    <a16:rowId xmlns:a16="http://schemas.microsoft.com/office/drawing/2014/main" val="1884649149"/>
                  </a:ext>
                </a:extLst>
              </a:tr>
              <a:tr h="538692">
                <a:tc>
                  <a:txBody>
                    <a:bodyPr/>
                    <a:lstStyle/>
                    <a:p>
                      <a:r>
                        <a:rPr lang="en-AU" sz="1400" b="1" dirty="0">
                          <a:solidFill>
                            <a:schemeClr val="bg1"/>
                          </a:solidFill>
                        </a:rPr>
                        <a:t>Ind3</a:t>
                      </a:r>
                    </a:p>
                  </a:txBody>
                  <a:tcPr anchor="ctr">
                    <a:solidFill>
                      <a:schemeClr val="accent2"/>
                    </a:solidFill>
                  </a:tcPr>
                </a:tc>
                <a:tc>
                  <a:txBody>
                    <a:bodyPr/>
                    <a:lstStyle/>
                    <a:p>
                      <a:r>
                        <a:rPr lang="en-AU" dirty="0"/>
                        <a:t>AT</a:t>
                      </a:r>
                    </a:p>
                  </a:txBody>
                  <a:tcPr anchor="ctr"/>
                </a:tc>
                <a:tc>
                  <a:txBody>
                    <a:bodyPr/>
                    <a:lstStyle/>
                    <a:p>
                      <a:r>
                        <a:rPr lang="en-AU" dirty="0"/>
                        <a:t>GG</a:t>
                      </a:r>
                    </a:p>
                  </a:txBody>
                  <a:tcPr anchor="ctr"/>
                </a:tc>
                <a:tc>
                  <a:txBody>
                    <a:bodyPr/>
                    <a:lstStyle/>
                    <a:p>
                      <a:r>
                        <a:rPr lang="en-AU" dirty="0"/>
                        <a:t>TT</a:t>
                      </a:r>
                    </a:p>
                  </a:txBody>
                  <a:tcPr anchor="ctr"/>
                </a:tc>
                <a:tc>
                  <a:txBody>
                    <a:bodyPr/>
                    <a:lstStyle/>
                    <a:p>
                      <a:r>
                        <a:rPr lang="en-AU" dirty="0"/>
                        <a:t>…</a:t>
                      </a:r>
                    </a:p>
                  </a:txBody>
                  <a:tcPr anchor="ctr"/>
                </a:tc>
                <a:tc>
                  <a:txBody>
                    <a:bodyPr/>
                    <a:lstStyle/>
                    <a:p>
                      <a:r>
                        <a:rPr lang="en-AU" dirty="0"/>
                        <a:t>TT</a:t>
                      </a:r>
                    </a:p>
                  </a:txBody>
                  <a:tcPr anchor="ctr"/>
                </a:tc>
                <a:extLst>
                  <a:ext uri="{0D108BD9-81ED-4DB2-BD59-A6C34878D82A}">
                    <a16:rowId xmlns:a16="http://schemas.microsoft.com/office/drawing/2014/main" val="2824335815"/>
                  </a:ext>
                </a:extLst>
              </a:tr>
              <a:tr h="538692">
                <a:tc>
                  <a:txBody>
                    <a:bodyPr/>
                    <a:lstStyle/>
                    <a:p>
                      <a:r>
                        <a:rPr lang="en-AU" sz="1400" b="1" dirty="0">
                          <a:solidFill>
                            <a:schemeClr val="bg1"/>
                          </a:solidFill>
                        </a:rPr>
                        <a:t>…</a:t>
                      </a:r>
                    </a:p>
                  </a:txBody>
                  <a:tcPr anchor="ctr">
                    <a:solidFill>
                      <a:schemeClr val="accent2"/>
                    </a:solidFill>
                  </a:tcPr>
                </a:tc>
                <a:tc>
                  <a:txBody>
                    <a:bodyPr/>
                    <a:lstStyle/>
                    <a:p>
                      <a:r>
                        <a:rPr lang="en-AU" dirty="0"/>
                        <a:t>…</a:t>
                      </a:r>
                    </a:p>
                  </a:txBody>
                  <a:tcPr anchor="ctr"/>
                </a:tc>
                <a:tc>
                  <a:txBody>
                    <a:bodyPr/>
                    <a:lstStyle/>
                    <a:p>
                      <a:r>
                        <a:rPr lang="en-AU" dirty="0"/>
                        <a:t>…</a:t>
                      </a:r>
                    </a:p>
                  </a:txBody>
                  <a:tcPr anchor="ctr"/>
                </a:tc>
                <a:tc>
                  <a:txBody>
                    <a:bodyPr/>
                    <a:lstStyle/>
                    <a:p>
                      <a:r>
                        <a:rPr lang="en-AU" dirty="0"/>
                        <a:t>…</a:t>
                      </a:r>
                    </a:p>
                  </a:txBody>
                  <a:tcPr anchor="ctr"/>
                </a:tc>
                <a:tc>
                  <a:txBody>
                    <a:bodyPr/>
                    <a:lstStyle/>
                    <a:p>
                      <a:r>
                        <a:rPr lang="en-AU" dirty="0"/>
                        <a:t>…</a:t>
                      </a:r>
                    </a:p>
                  </a:txBody>
                  <a:tcPr anchor="ctr"/>
                </a:tc>
                <a:tc>
                  <a:txBody>
                    <a:bodyPr/>
                    <a:lstStyle/>
                    <a:p>
                      <a:r>
                        <a:rPr lang="en-AU" dirty="0"/>
                        <a:t>…</a:t>
                      </a:r>
                    </a:p>
                  </a:txBody>
                  <a:tcPr anchor="ctr"/>
                </a:tc>
                <a:extLst>
                  <a:ext uri="{0D108BD9-81ED-4DB2-BD59-A6C34878D82A}">
                    <a16:rowId xmlns:a16="http://schemas.microsoft.com/office/drawing/2014/main" val="1097661503"/>
                  </a:ext>
                </a:extLst>
              </a:tr>
              <a:tr h="538692">
                <a:tc>
                  <a:txBody>
                    <a:bodyPr/>
                    <a:lstStyle/>
                    <a:p>
                      <a:r>
                        <a:rPr lang="en-AU" sz="1400" b="1" dirty="0" err="1">
                          <a:solidFill>
                            <a:schemeClr val="bg1"/>
                          </a:solidFill>
                        </a:rPr>
                        <a:t>Indn</a:t>
                      </a:r>
                      <a:endParaRPr lang="en-AU" sz="1400" b="1" dirty="0">
                        <a:solidFill>
                          <a:schemeClr val="bg1"/>
                        </a:solidFill>
                      </a:endParaRPr>
                    </a:p>
                  </a:txBody>
                  <a:tcPr anchor="ctr">
                    <a:solidFill>
                      <a:schemeClr val="accent2"/>
                    </a:solidFill>
                  </a:tcPr>
                </a:tc>
                <a:tc>
                  <a:txBody>
                    <a:bodyPr/>
                    <a:lstStyle/>
                    <a:p>
                      <a:r>
                        <a:rPr lang="en-AU" dirty="0"/>
                        <a:t>AA</a:t>
                      </a:r>
                    </a:p>
                  </a:txBody>
                  <a:tcPr anchor="ctr"/>
                </a:tc>
                <a:tc>
                  <a:txBody>
                    <a:bodyPr/>
                    <a:lstStyle/>
                    <a:p>
                      <a:r>
                        <a:rPr lang="en-AU" dirty="0"/>
                        <a:t>AA</a:t>
                      </a:r>
                    </a:p>
                  </a:txBody>
                  <a:tcPr anchor="ctr"/>
                </a:tc>
                <a:tc>
                  <a:txBody>
                    <a:bodyPr/>
                    <a:lstStyle/>
                    <a:p>
                      <a:r>
                        <a:rPr lang="en-AU" dirty="0"/>
                        <a:t>TT</a:t>
                      </a:r>
                    </a:p>
                  </a:txBody>
                  <a:tcPr anchor="ctr"/>
                </a:tc>
                <a:tc>
                  <a:txBody>
                    <a:bodyPr/>
                    <a:lstStyle/>
                    <a:p>
                      <a:r>
                        <a:rPr lang="en-AU" dirty="0"/>
                        <a:t>…</a:t>
                      </a:r>
                    </a:p>
                  </a:txBody>
                  <a:tcPr anchor="ctr"/>
                </a:tc>
                <a:tc>
                  <a:txBody>
                    <a:bodyPr/>
                    <a:lstStyle/>
                    <a:p>
                      <a:r>
                        <a:rPr lang="en-AU" dirty="0"/>
                        <a:t>AT</a:t>
                      </a:r>
                    </a:p>
                  </a:txBody>
                  <a:tcPr anchor="ctr"/>
                </a:tc>
                <a:extLst>
                  <a:ext uri="{0D108BD9-81ED-4DB2-BD59-A6C34878D82A}">
                    <a16:rowId xmlns:a16="http://schemas.microsoft.com/office/drawing/2014/main" val="4036593433"/>
                  </a:ext>
                </a:extLst>
              </a:tr>
            </a:tbl>
          </a:graphicData>
        </a:graphic>
      </p:graphicFrame>
    </p:spTree>
    <p:extLst>
      <p:ext uri="{BB962C8B-B14F-4D97-AF65-F5344CB8AC3E}">
        <p14:creationId xmlns:p14="http://schemas.microsoft.com/office/powerpoint/2010/main" val="389411930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5B2B682-C341-283E-CC97-B528A5AB9CD0}"/>
              </a:ext>
            </a:extLst>
          </p:cNvPr>
          <p:cNvSpPr txBox="1">
            <a:spLocks/>
          </p:cNvSpPr>
          <p:nvPr/>
        </p:nvSpPr>
        <p:spPr>
          <a:xfrm>
            <a:off x="838200" y="130329"/>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PLINK files – PED and MAP</a:t>
            </a:r>
          </a:p>
        </p:txBody>
      </p:sp>
      <p:sp>
        <p:nvSpPr>
          <p:cNvPr id="5" name="Content Placeholder 2">
            <a:extLst>
              <a:ext uri="{FF2B5EF4-FFF2-40B4-BE49-F238E27FC236}">
                <a16:creationId xmlns:a16="http://schemas.microsoft.com/office/drawing/2014/main" id="{0F716D7F-569A-A61B-B59B-125B9EC47634}"/>
              </a:ext>
            </a:extLst>
          </p:cNvPr>
          <p:cNvSpPr txBox="1">
            <a:spLocks/>
          </p:cNvSpPr>
          <p:nvPr/>
        </p:nvSpPr>
        <p:spPr>
          <a:xfrm>
            <a:off x="228161" y="1444393"/>
            <a:ext cx="10515600"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1800" dirty="0">
                <a:cs typeface="Arial"/>
              </a:rPr>
              <a:t>PED file - </a:t>
            </a:r>
            <a:endParaRPr lang="en-US" sz="1800" dirty="0"/>
          </a:p>
          <a:p>
            <a:pPr marL="742950" lvl="1" indent="-285750"/>
            <a:r>
              <a:rPr lang="en-AU" sz="1800" dirty="0">
                <a:ea typeface="+mn-lt"/>
                <a:cs typeface="+mn-lt"/>
              </a:rPr>
              <a:t>Family ID (FID) </a:t>
            </a:r>
          </a:p>
          <a:p>
            <a:pPr marL="742950" lvl="1" indent="-285750"/>
            <a:r>
              <a:rPr lang="en-AU" sz="1800" dirty="0">
                <a:ea typeface="+mn-lt"/>
                <a:cs typeface="+mn-lt"/>
              </a:rPr>
              <a:t>Individual ID (IID) </a:t>
            </a:r>
          </a:p>
          <a:p>
            <a:pPr marL="742950" lvl="1" indent="-285750"/>
            <a:r>
              <a:rPr lang="en-AU" sz="1800" dirty="0">
                <a:ea typeface="+mn-lt"/>
                <a:cs typeface="+mn-lt"/>
              </a:rPr>
              <a:t>Paternal ID </a:t>
            </a:r>
          </a:p>
          <a:p>
            <a:pPr marL="742950" lvl="1" indent="-285750"/>
            <a:r>
              <a:rPr lang="en-AU" sz="1800" dirty="0">
                <a:ea typeface="+mn-lt"/>
                <a:cs typeface="+mn-lt"/>
              </a:rPr>
              <a:t>Maternal ID </a:t>
            </a:r>
          </a:p>
          <a:p>
            <a:pPr marL="742950" lvl="1" indent="-285750"/>
            <a:r>
              <a:rPr lang="en-AU" sz="1800" dirty="0">
                <a:ea typeface="+mn-lt"/>
                <a:cs typeface="+mn-lt"/>
              </a:rPr>
              <a:t>Sex (1=male; 2=female) </a:t>
            </a:r>
          </a:p>
          <a:p>
            <a:pPr marL="742950" lvl="1" indent="-285750"/>
            <a:r>
              <a:rPr lang="en-AU" sz="1800" dirty="0">
                <a:ea typeface="+mn-lt"/>
                <a:cs typeface="+mn-lt"/>
              </a:rPr>
              <a:t>Phenotype (quantitative trait or affection status) </a:t>
            </a:r>
          </a:p>
          <a:p>
            <a:pPr marL="742950" lvl="1" indent="-285750"/>
            <a:r>
              <a:rPr lang="en-AU" sz="1800" dirty="0">
                <a:ea typeface="+mn-lt"/>
                <a:cs typeface="+mn-lt"/>
              </a:rPr>
              <a:t>Genotype information</a:t>
            </a:r>
            <a:endParaRPr lang="en-AU" sz="1800" dirty="0">
              <a:cs typeface="Arial"/>
            </a:endParaRPr>
          </a:p>
          <a:p>
            <a:pPr marL="285750" indent="-285750"/>
            <a:r>
              <a:rPr lang="en-AU" sz="1800" dirty="0">
                <a:cs typeface="Arial"/>
              </a:rPr>
              <a:t>MAP file -</a:t>
            </a:r>
          </a:p>
          <a:p>
            <a:pPr marL="742950" lvl="1" indent="-285750"/>
            <a:r>
              <a:rPr lang="en-AU" sz="1800" dirty="0">
                <a:ea typeface="+mn-lt"/>
                <a:cs typeface="+mn-lt"/>
              </a:rPr>
              <a:t>Chromosome (1-22, X/23, Y/24, Mt/26) </a:t>
            </a:r>
          </a:p>
          <a:p>
            <a:pPr marL="742950" lvl="1" indent="-285750"/>
            <a:r>
              <a:rPr lang="en-AU" sz="1800" dirty="0" err="1">
                <a:ea typeface="+mn-lt"/>
                <a:cs typeface="+mn-lt"/>
              </a:rPr>
              <a:t>rs</a:t>
            </a:r>
            <a:r>
              <a:rPr lang="en-AU" sz="1800" dirty="0">
                <a:ea typeface="+mn-lt"/>
                <a:cs typeface="+mn-lt"/>
              </a:rPr>
              <a:t># or SNP identifier </a:t>
            </a:r>
          </a:p>
          <a:p>
            <a:pPr marL="742950" lvl="1" indent="-285750"/>
            <a:r>
              <a:rPr lang="en-AU" sz="1800" dirty="0">
                <a:ea typeface="+mn-lt"/>
                <a:cs typeface="+mn-lt"/>
              </a:rPr>
              <a:t>Genetic distance </a:t>
            </a:r>
          </a:p>
          <a:p>
            <a:pPr marL="742950" lvl="1" indent="-285750"/>
            <a:r>
              <a:rPr lang="en-AU" sz="1800" dirty="0">
                <a:ea typeface="+mn-lt"/>
                <a:cs typeface="+mn-lt"/>
              </a:rPr>
              <a:t>Base-pair position (bp)</a:t>
            </a:r>
            <a:endParaRPr lang="en-AU" sz="1800" dirty="0">
              <a:cs typeface="Arial"/>
            </a:endParaRPr>
          </a:p>
        </p:txBody>
      </p:sp>
      <p:pic>
        <p:nvPicPr>
          <p:cNvPr id="4" name="Picture 3" descr="A picture containing chart&#10;&#10;Description automatically generated">
            <a:extLst>
              <a:ext uri="{FF2B5EF4-FFF2-40B4-BE49-F238E27FC236}">
                <a16:creationId xmlns:a16="http://schemas.microsoft.com/office/drawing/2014/main" id="{84DED8CC-FCD3-DF1C-3CD5-347B051A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714" y="1690688"/>
            <a:ext cx="6445566" cy="1504770"/>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9327C7A8-4CE9-AF5E-5AEB-BA42F39C9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940" y="3849070"/>
            <a:ext cx="4610100" cy="1876425"/>
          </a:xfrm>
          <a:prstGeom prst="rect">
            <a:avLst/>
          </a:prstGeom>
        </p:spPr>
      </p:pic>
      <p:sp>
        <p:nvSpPr>
          <p:cNvPr id="2" name="TextBox 1">
            <a:extLst>
              <a:ext uri="{FF2B5EF4-FFF2-40B4-BE49-F238E27FC236}">
                <a16:creationId xmlns:a16="http://schemas.microsoft.com/office/drawing/2014/main" id="{E83FBE53-B82F-36A9-1E7F-630EBA383F6C}"/>
              </a:ext>
            </a:extLst>
          </p:cNvPr>
          <p:cNvSpPr txBox="1"/>
          <p:nvPr/>
        </p:nvSpPr>
        <p:spPr>
          <a:xfrm>
            <a:off x="8452767" y="1304785"/>
            <a:ext cx="1018227" cy="369332"/>
          </a:xfrm>
          <a:prstGeom prst="rect">
            <a:avLst/>
          </a:prstGeom>
          <a:noFill/>
        </p:spPr>
        <p:txBody>
          <a:bodyPr wrap="none" rtlCol="0">
            <a:spAutoFit/>
          </a:bodyPr>
          <a:lstStyle/>
          <a:p>
            <a:r>
              <a:rPr lang="en-AU" dirty="0"/>
              <a:t>PED file</a:t>
            </a:r>
          </a:p>
        </p:txBody>
      </p:sp>
      <p:sp>
        <p:nvSpPr>
          <p:cNvPr id="6" name="TextBox 5">
            <a:extLst>
              <a:ext uri="{FF2B5EF4-FFF2-40B4-BE49-F238E27FC236}">
                <a16:creationId xmlns:a16="http://schemas.microsoft.com/office/drawing/2014/main" id="{3B4F589A-000A-E05C-D8C9-129E8E180109}"/>
              </a:ext>
            </a:extLst>
          </p:cNvPr>
          <p:cNvSpPr txBox="1"/>
          <p:nvPr/>
        </p:nvSpPr>
        <p:spPr>
          <a:xfrm>
            <a:off x="8961881" y="3545033"/>
            <a:ext cx="1039708" cy="369332"/>
          </a:xfrm>
          <a:prstGeom prst="rect">
            <a:avLst/>
          </a:prstGeom>
          <a:noFill/>
        </p:spPr>
        <p:txBody>
          <a:bodyPr wrap="none" rtlCol="0">
            <a:spAutoFit/>
          </a:bodyPr>
          <a:lstStyle/>
          <a:p>
            <a:r>
              <a:rPr lang="en-AU" dirty="0"/>
              <a:t>MAP file</a:t>
            </a:r>
          </a:p>
        </p:txBody>
      </p:sp>
    </p:spTree>
    <p:extLst>
      <p:ext uri="{BB962C8B-B14F-4D97-AF65-F5344CB8AC3E}">
        <p14:creationId xmlns:p14="http://schemas.microsoft.com/office/powerpoint/2010/main" val="139782651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9AC0B-F4C8-C86C-FB30-2BE0EE1D6B95}"/>
              </a:ext>
            </a:extLst>
          </p:cNvPr>
          <p:cNvSpPr txBox="1">
            <a:spLocks/>
          </p:cNvSpPr>
          <p:nvPr/>
        </p:nvSpPr>
        <p:spPr>
          <a:xfrm>
            <a:off x="838200" y="0"/>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PLINK files – Phenotype and covariates</a:t>
            </a:r>
          </a:p>
        </p:txBody>
      </p:sp>
      <p:sp>
        <p:nvSpPr>
          <p:cNvPr id="3" name="Content Placeholder 2">
            <a:extLst>
              <a:ext uri="{FF2B5EF4-FFF2-40B4-BE49-F238E27FC236}">
                <a16:creationId xmlns:a16="http://schemas.microsoft.com/office/drawing/2014/main" id="{3718CD2E-CC24-7562-C4C5-EF1BC14B6F66}"/>
              </a:ext>
            </a:extLst>
          </p:cNvPr>
          <p:cNvSpPr txBox="1">
            <a:spLocks/>
          </p:cNvSpPr>
          <p:nvPr/>
        </p:nvSpPr>
        <p:spPr>
          <a:xfrm>
            <a:off x="838200" y="1607911"/>
            <a:ext cx="10515600"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2000" dirty="0">
                <a:cs typeface="Arial"/>
              </a:rPr>
              <a:t>If present phenotype file has information on the phenotype studied</a:t>
            </a:r>
          </a:p>
          <a:p>
            <a:pPr marL="742950" lvl="1" indent="-285750"/>
            <a:r>
              <a:rPr lang="en-AU" sz="1800" dirty="0">
                <a:cs typeface="Arial"/>
              </a:rPr>
              <a:t>2+ columns</a:t>
            </a:r>
          </a:p>
          <a:p>
            <a:pPr marL="742950" lvl="1" indent="-285750"/>
            <a:r>
              <a:rPr lang="en-AU" sz="1800" dirty="0">
                <a:cs typeface="Arial"/>
              </a:rPr>
              <a:t>Family ID</a:t>
            </a:r>
          </a:p>
          <a:p>
            <a:pPr marL="742950" lvl="1" indent="-285750"/>
            <a:r>
              <a:rPr lang="en-AU" sz="1800" dirty="0">
                <a:cs typeface="Arial"/>
              </a:rPr>
              <a:t>Individual ID</a:t>
            </a:r>
          </a:p>
          <a:p>
            <a:pPr marL="742950" lvl="1" indent="-285750"/>
            <a:r>
              <a:rPr lang="en-AU" sz="1800" dirty="0">
                <a:cs typeface="Arial"/>
              </a:rPr>
              <a:t>Phenotype 1</a:t>
            </a:r>
          </a:p>
          <a:p>
            <a:pPr marL="742950" lvl="1" indent="-285750"/>
            <a:r>
              <a:rPr lang="en-AU" sz="1800" dirty="0">
                <a:cs typeface="Arial"/>
              </a:rPr>
              <a:t>Phenotype 2</a:t>
            </a:r>
          </a:p>
          <a:p>
            <a:pPr marL="742950" lvl="1" indent="-285750"/>
            <a:r>
              <a:rPr lang="en-AU" sz="1800" dirty="0">
                <a:cs typeface="Arial"/>
              </a:rPr>
              <a:t>… Phenotype x</a:t>
            </a:r>
          </a:p>
          <a:p>
            <a:pPr marL="742950" lvl="1" indent="-285750"/>
            <a:r>
              <a:rPr lang="en-AU" sz="1800" dirty="0">
                <a:cs typeface="Arial"/>
              </a:rPr>
              <a:t>-9 or 0 is considered as missing</a:t>
            </a:r>
          </a:p>
          <a:p>
            <a:pPr marL="742950" lvl="1" indent="-285750"/>
            <a:r>
              <a:rPr lang="en-AU" sz="1800" dirty="0">
                <a:cs typeface="Arial"/>
              </a:rPr>
              <a:t>Case/Control as 1 = Control and 2 = Case</a:t>
            </a:r>
          </a:p>
          <a:p>
            <a:pPr marL="742950" lvl="1" indent="-285750"/>
            <a:endParaRPr lang="en-AU" sz="1400" dirty="0">
              <a:cs typeface="Arial"/>
            </a:endParaRPr>
          </a:p>
          <a:p>
            <a:pPr marL="285750" indent="-285750"/>
            <a:r>
              <a:rPr lang="en-AU" sz="2000" dirty="0">
                <a:cs typeface="Arial"/>
              </a:rPr>
              <a:t>Covariates file have the sample format</a:t>
            </a:r>
          </a:p>
          <a:p>
            <a:pPr marL="742950" lvl="1" indent="-285750"/>
            <a:r>
              <a:rPr lang="en-AU" sz="1800" dirty="0">
                <a:cs typeface="Arial"/>
              </a:rPr>
              <a:t>These can include information such as Age, principal components, etc</a:t>
            </a:r>
          </a:p>
          <a:p>
            <a:pPr marL="457200" lvl="1" indent="0">
              <a:buNone/>
            </a:pPr>
            <a:endParaRPr lang="en-AU" sz="1800" dirty="0">
              <a:cs typeface="Arial"/>
            </a:endParaRPr>
          </a:p>
          <a:p>
            <a:pPr marL="285750" indent="-285750"/>
            <a:endParaRPr lang="en-AU" sz="1600" dirty="0">
              <a:cs typeface="Arial"/>
            </a:endParaRPr>
          </a:p>
        </p:txBody>
      </p:sp>
    </p:spTree>
    <p:extLst>
      <p:ext uri="{BB962C8B-B14F-4D97-AF65-F5344CB8AC3E}">
        <p14:creationId xmlns:p14="http://schemas.microsoft.com/office/powerpoint/2010/main" val="339121675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C2DE1-9F93-698B-2C12-C834F5E0F53C}"/>
              </a:ext>
            </a:extLst>
          </p:cNvPr>
          <p:cNvSpPr txBox="1">
            <a:spLocks/>
          </p:cNvSpPr>
          <p:nvPr/>
        </p:nvSpPr>
        <p:spPr>
          <a:xfrm>
            <a:off x="838200" y="0"/>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PLINK files – the binary Ped files</a:t>
            </a:r>
          </a:p>
        </p:txBody>
      </p:sp>
      <p:sp>
        <p:nvSpPr>
          <p:cNvPr id="3" name="Content Placeholder 2">
            <a:extLst>
              <a:ext uri="{FF2B5EF4-FFF2-40B4-BE49-F238E27FC236}">
                <a16:creationId xmlns:a16="http://schemas.microsoft.com/office/drawing/2014/main" id="{ABC7FD8E-DBB8-7D0D-5DB1-1E60EFE2615A}"/>
              </a:ext>
            </a:extLst>
          </p:cNvPr>
          <p:cNvSpPr txBox="1">
            <a:spLocks/>
          </p:cNvSpPr>
          <p:nvPr/>
        </p:nvSpPr>
        <p:spPr>
          <a:xfrm>
            <a:off x="838200" y="1892919"/>
            <a:ext cx="10515600"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2000" dirty="0">
                <a:cs typeface="Arial"/>
              </a:rPr>
              <a:t>PED and MAP are not efficient way to store data:</a:t>
            </a:r>
          </a:p>
          <a:p>
            <a:pPr marL="285750" indent="-285750"/>
            <a:r>
              <a:rPr lang="en-AU" sz="2000" dirty="0">
                <a:cs typeface="Arial"/>
              </a:rPr>
              <a:t>For 503 individuals with 22,665,064 variants: PED file 43G and MAP file is 542M</a:t>
            </a:r>
          </a:p>
          <a:p>
            <a:pPr marL="285750" indent="-285750"/>
            <a:endParaRPr lang="en-AU" sz="2000" dirty="0">
              <a:cs typeface="Arial"/>
            </a:endParaRPr>
          </a:p>
          <a:p>
            <a:pPr marL="285750" indent="-285750"/>
            <a:r>
              <a:rPr lang="en-AU" sz="2000" dirty="0">
                <a:cs typeface="Arial"/>
              </a:rPr>
              <a:t>Efficient way to store whole genome data as using binary format of PED and MAP files</a:t>
            </a:r>
          </a:p>
          <a:p>
            <a:pPr marL="285750" indent="-285750"/>
            <a:r>
              <a:rPr lang="en-AU" sz="2000" dirty="0">
                <a:cs typeface="Arial"/>
              </a:rPr>
              <a:t>The are a set of 3 files</a:t>
            </a:r>
          </a:p>
          <a:p>
            <a:pPr marL="742950" lvl="1" indent="-285750"/>
            <a:r>
              <a:rPr lang="en-AU" sz="2000" dirty="0">
                <a:cs typeface="Arial"/>
              </a:rPr>
              <a:t>bed (binary genotype) (2.7G)</a:t>
            </a:r>
          </a:p>
          <a:p>
            <a:pPr marL="742950" lvl="1" indent="-285750"/>
            <a:r>
              <a:rPr lang="en-AU" sz="2000" dirty="0" err="1">
                <a:cs typeface="Arial"/>
              </a:rPr>
              <a:t>bim</a:t>
            </a:r>
            <a:r>
              <a:rPr lang="en-AU" sz="2000" dirty="0">
                <a:cs typeface="Arial"/>
              </a:rPr>
              <a:t> (binary mapping)  (629M)</a:t>
            </a:r>
          </a:p>
          <a:p>
            <a:pPr marL="742950" lvl="1" indent="-285750"/>
            <a:r>
              <a:rPr lang="en-AU" sz="2000" dirty="0">
                <a:cs typeface="Arial"/>
              </a:rPr>
              <a:t>fam (family details) (13K)</a:t>
            </a:r>
          </a:p>
          <a:p>
            <a:pPr marL="742950" lvl="1" indent="-285750"/>
            <a:endParaRPr lang="en-AU" sz="2000" dirty="0">
              <a:cs typeface="Arial"/>
            </a:endParaRPr>
          </a:p>
          <a:p>
            <a:pPr marL="742950" lvl="1" indent="-285750"/>
            <a:endParaRPr lang="en-AU" sz="2000" dirty="0">
              <a:cs typeface="Arial"/>
            </a:endParaRPr>
          </a:p>
          <a:p>
            <a:pPr marL="742950" lvl="1" indent="-285750"/>
            <a:endParaRPr lang="en-AU" sz="2000" dirty="0">
              <a:cs typeface="Arial"/>
            </a:endParaRPr>
          </a:p>
          <a:p>
            <a:pPr marL="285750" indent="-285750"/>
            <a:endParaRPr lang="en-AU" sz="2000" dirty="0">
              <a:cs typeface="Arial"/>
            </a:endParaRPr>
          </a:p>
        </p:txBody>
      </p:sp>
    </p:spTree>
    <p:extLst>
      <p:ext uri="{BB962C8B-B14F-4D97-AF65-F5344CB8AC3E}">
        <p14:creationId xmlns:p14="http://schemas.microsoft.com/office/powerpoint/2010/main" val="357881084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3A7B-DE81-A316-8190-1029D65FDCF0}"/>
              </a:ext>
            </a:extLst>
          </p:cNvPr>
          <p:cNvSpPr txBox="1">
            <a:spLocks/>
          </p:cNvSpPr>
          <p:nvPr/>
        </p:nvSpPr>
        <p:spPr>
          <a:xfrm>
            <a:off x="465860" y="-74630"/>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BED file</a:t>
            </a:r>
          </a:p>
        </p:txBody>
      </p:sp>
      <p:sp>
        <p:nvSpPr>
          <p:cNvPr id="3" name="Content Placeholder 2">
            <a:extLst>
              <a:ext uri="{FF2B5EF4-FFF2-40B4-BE49-F238E27FC236}">
                <a16:creationId xmlns:a16="http://schemas.microsoft.com/office/drawing/2014/main" id="{CA7C5FB1-8D66-8DE7-8170-DC19DDB9E7AA}"/>
              </a:ext>
            </a:extLst>
          </p:cNvPr>
          <p:cNvSpPr txBox="1">
            <a:spLocks/>
          </p:cNvSpPr>
          <p:nvPr/>
        </p:nvSpPr>
        <p:spPr>
          <a:xfrm>
            <a:off x="261382" y="1104525"/>
            <a:ext cx="5834618" cy="158733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1800" dirty="0"/>
              <a:t>Genotypes are stored in a matrix of size n × N with n &gt;&gt; N</a:t>
            </a:r>
          </a:p>
          <a:p>
            <a:pPr marL="285750" indent="-285750"/>
            <a:r>
              <a:rPr lang="en-AU" sz="1800" dirty="0"/>
              <a:t>In PLINK, the bed file stores the genotype matrix in the form of 0, 1 and 2 or NA in binary format</a:t>
            </a:r>
          </a:p>
          <a:p>
            <a:pPr marL="285750" indent="-285750"/>
            <a:r>
              <a:rPr lang="en-AU" sz="1800" dirty="0"/>
              <a:t>0, 1 and 2 indicate the number of copies of A1 allele (default – minor allele). </a:t>
            </a:r>
          </a:p>
        </p:txBody>
      </p:sp>
      <p:graphicFrame>
        <p:nvGraphicFramePr>
          <p:cNvPr id="4" name="Table 6">
            <a:extLst>
              <a:ext uri="{FF2B5EF4-FFF2-40B4-BE49-F238E27FC236}">
                <a16:creationId xmlns:a16="http://schemas.microsoft.com/office/drawing/2014/main" id="{C8D42673-FB64-CA62-9601-FD909741ACA3}"/>
              </a:ext>
            </a:extLst>
          </p:cNvPr>
          <p:cNvGraphicFramePr>
            <a:graphicFrameLocks noGrp="1"/>
          </p:cNvGraphicFramePr>
          <p:nvPr>
            <p:extLst>
              <p:ext uri="{D42A27DB-BD31-4B8C-83A1-F6EECF244321}">
                <p14:modId xmlns:p14="http://schemas.microsoft.com/office/powerpoint/2010/main" val="4284298437"/>
              </p:ext>
            </p:extLst>
          </p:nvPr>
        </p:nvGraphicFramePr>
        <p:xfrm>
          <a:off x="261382" y="3373735"/>
          <a:ext cx="4064004" cy="2213808"/>
        </p:xfrm>
        <a:graphic>
          <a:graphicData uri="http://schemas.openxmlformats.org/drawingml/2006/table">
            <a:tbl>
              <a:tblPr firstRow="1" bandRow="1">
                <a:tableStyleId>{21E4AEA4-8DFA-4A89-87EB-49C32662AFE0}</a:tableStyleId>
              </a:tblPr>
              <a:tblGrid>
                <a:gridCol w="677334">
                  <a:extLst>
                    <a:ext uri="{9D8B030D-6E8A-4147-A177-3AD203B41FA5}">
                      <a16:colId xmlns:a16="http://schemas.microsoft.com/office/drawing/2014/main" val="2086763192"/>
                    </a:ext>
                  </a:extLst>
                </a:gridCol>
                <a:gridCol w="677334">
                  <a:extLst>
                    <a:ext uri="{9D8B030D-6E8A-4147-A177-3AD203B41FA5}">
                      <a16:colId xmlns:a16="http://schemas.microsoft.com/office/drawing/2014/main" val="1612999663"/>
                    </a:ext>
                  </a:extLst>
                </a:gridCol>
                <a:gridCol w="677334">
                  <a:extLst>
                    <a:ext uri="{9D8B030D-6E8A-4147-A177-3AD203B41FA5}">
                      <a16:colId xmlns:a16="http://schemas.microsoft.com/office/drawing/2014/main" val="1033915307"/>
                    </a:ext>
                  </a:extLst>
                </a:gridCol>
                <a:gridCol w="677334">
                  <a:extLst>
                    <a:ext uri="{9D8B030D-6E8A-4147-A177-3AD203B41FA5}">
                      <a16:colId xmlns:a16="http://schemas.microsoft.com/office/drawing/2014/main" val="2578501199"/>
                    </a:ext>
                  </a:extLst>
                </a:gridCol>
                <a:gridCol w="677334">
                  <a:extLst>
                    <a:ext uri="{9D8B030D-6E8A-4147-A177-3AD203B41FA5}">
                      <a16:colId xmlns:a16="http://schemas.microsoft.com/office/drawing/2014/main" val="30709752"/>
                    </a:ext>
                  </a:extLst>
                </a:gridCol>
                <a:gridCol w="677334">
                  <a:extLst>
                    <a:ext uri="{9D8B030D-6E8A-4147-A177-3AD203B41FA5}">
                      <a16:colId xmlns:a16="http://schemas.microsoft.com/office/drawing/2014/main" val="2650163745"/>
                    </a:ext>
                  </a:extLst>
                </a:gridCol>
              </a:tblGrid>
              <a:tr h="368968">
                <a:tc>
                  <a:txBody>
                    <a:bodyPr/>
                    <a:lstStyle/>
                    <a:p>
                      <a:endParaRPr lang="en-AU" sz="1400" b="1" dirty="0">
                        <a:solidFill>
                          <a:schemeClr val="bg1"/>
                        </a:solidFill>
                      </a:endParaRPr>
                    </a:p>
                  </a:txBody>
                  <a:tcPr anchor="ctr">
                    <a:solidFill>
                      <a:schemeClr val="accent2"/>
                    </a:solidFill>
                  </a:tcPr>
                </a:tc>
                <a:tc>
                  <a:txBody>
                    <a:bodyPr/>
                    <a:lstStyle/>
                    <a:p>
                      <a:r>
                        <a:rPr lang="en-AU" sz="1400" dirty="0"/>
                        <a:t>SNP1</a:t>
                      </a:r>
                    </a:p>
                  </a:txBody>
                  <a:tcPr anchor="ctr"/>
                </a:tc>
                <a:tc>
                  <a:txBody>
                    <a:bodyPr/>
                    <a:lstStyle/>
                    <a:p>
                      <a:r>
                        <a:rPr lang="en-AU" sz="1400" dirty="0"/>
                        <a:t>SNP2</a:t>
                      </a:r>
                    </a:p>
                  </a:txBody>
                  <a:tcPr anchor="ctr"/>
                </a:tc>
                <a:tc>
                  <a:txBody>
                    <a:bodyPr/>
                    <a:lstStyle/>
                    <a:p>
                      <a:r>
                        <a:rPr lang="en-AU" sz="1400" dirty="0"/>
                        <a:t>SNP3</a:t>
                      </a:r>
                    </a:p>
                  </a:txBody>
                  <a:tcPr anchor="ctr"/>
                </a:tc>
                <a:tc>
                  <a:txBody>
                    <a:bodyPr/>
                    <a:lstStyle/>
                    <a:p>
                      <a:r>
                        <a:rPr lang="en-AU" sz="1400" dirty="0"/>
                        <a:t>…</a:t>
                      </a:r>
                    </a:p>
                  </a:txBody>
                  <a:tcPr anchor="ctr"/>
                </a:tc>
                <a:tc>
                  <a:txBody>
                    <a:bodyPr/>
                    <a:lstStyle/>
                    <a:p>
                      <a:r>
                        <a:rPr lang="en-AU" sz="1400" dirty="0" err="1"/>
                        <a:t>SNPn</a:t>
                      </a:r>
                      <a:endParaRPr lang="en-AU" sz="1400" dirty="0"/>
                    </a:p>
                  </a:txBody>
                  <a:tcPr anchor="ctr"/>
                </a:tc>
                <a:extLst>
                  <a:ext uri="{0D108BD9-81ED-4DB2-BD59-A6C34878D82A}">
                    <a16:rowId xmlns:a16="http://schemas.microsoft.com/office/drawing/2014/main" val="1042889808"/>
                  </a:ext>
                </a:extLst>
              </a:tr>
              <a:tr h="368968">
                <a:tc>
                  <a:txBody>
                    <a:bodyPr/>
                    <a:lstStyle/>
                    <a:p>
                      <a:r>
                        <a:rPr lang="en-AU" sz="1400" b="1" dirty="0">
                          <a:solidFill>
                            <a:schemeClr val="bg1"/>
                          </a:solidFill>
                        </a:rPr>
                        <a:t>Ind1</a:t>
                      </a:r>
                    </a:p>
                  </a:txBody>
                  <a:tcPr anchor="ctr">
                    <a:solidFill>
                      <a:schemeClr val="accent2"/>
                    </a:solidFill>
                  </a:tcPr>
                </a:tc>
                <a:tc>
                  <a:txBody>
                    <a:bodyPr/>
                    <a:lstStyle/>
                    <a:p>
                      <a:r>
                        <a:rPr lang="en-AU" dirty="0"/>
                        <a:t>TT</a:t>
                      </a:r>
                    </a:p>
                  </a:txBody>
                  <a:tcPr anchor="ctr"/>
                </a:tc>
                <a:tc>
                  <a:txBody>
                    <a:bodyPr/>
                    <a:lstStyle/>
                    <a:p>
                      <a:r>
                        <a:rPr lang="en-AU" dirty="0"/>
                        <a:t>AG</a:t>
                      </a:r>
                    </a:p>
                  </a:txBody>
                  <a:tcPr anchor="ctr"/>
                </a:tc>
                <a:tc>
                  <a:txBody>
                    <a:bodyPr/>
                    <a:lstStyle/>
                    <a:p>
                      <a:r>
                        <a:rPr lang="en-AU" dirty="0"/>
                        <a:t>CT</a:t>
                      </a:r>
                    </a:p>
                  </a:txBody>
                  <a:tcPr anchor="ctr"/>
                </a:tc>
                <a:tc>
                  <a:txBody>
                    <a:bodyPr/>
                    <a:lstStyle/>
                    <a:p>
                      <a:r>
                        <a:rPr lang="en-AU" dirty="0"/>
                        <a:t>…</a:t>
                      </a:r>
                    </a:p>
                  </a:txBody>
                  <a:tcPr anchor="ctr"/>
                </a:tc>
                <a:tc>
                  <a:txBody>
                    <a:bodyPr/>
                    <a:lstStyle/>
                    <a:p>
                      <a:r>
                        <a:rPr lang="en-AU" dirty="0"/>
                        <a:t>AT</a:t>
                      </a:r>
                    </a:p>
                  </a:txBody>
                  <a:tcPr anchor="ctr"/>
                </a:tc>
                <a:extLst>
                  <a:ext uri="{0D108BD9-81ED-4DB2-BD59-A6C34878D82A}">
                    <a16:rowId xmlns:a16="http://schemas.microsoft.com/office/drawing/2014/main" val="3294770720"/>
                  </a:ext>
                </a:extLst>
              </a:tr>
              <a:tr h="368968">
                <a:tc>
                  <a:txBody>
                    <a:bodyPr/>
                    <a:lstStyle/>
                    <a:p>
                      <a:r>
                        <a:rPr lang="en-AU" sz="1400" b="1" dirty="0">
                          <a:solidFill>
                            <a:schemeClr val="bg1"/>
                          </a:solidFill>
                        </a:rPr>
                        <a:t>Ind2</a:t>
                      </a:r>
                    </a:p>
                  </a:txBody>
                  <a:tcPr anchor="ctr">
                    <a:solidFill>
                      <a:schemeClr val="accent2"/>
                    </a:solidFill>
                  </a:tcPr>
                </a:tc>
                <a:tc>
                  <a:txBody>
                    <a:bodyPr/>
                    <a:lstStyle/>
                    <a:p>
                      <a:r>
                        <a:rPr lang="en-AU" dirty="0"/>
                        <a:t>TT</a:t>
                      </a:r>
                    </a:p>
                  </a:txBody>
                  <a:tcPr anchor="ctr"/>
                </a:tc>
                <a:tc>
                  <a:txBody>
                    <a:bodyPr/>
                    <a:lstStyle/>
                    <a:p>
                      <a:r>
                        <a:rPr lang="en-AU" dirty="0"/>
                        <a:t>GG</a:t>
                      </a:r>
                    </a:p>
                  </a:txBody>
                  <a:tcPr anchor="ctr"/>
                </a:tc>
                <a:tc>
                  <a:txBody>
                    <a:bodyPr/>
                    <a:lstStyle/>
                    <a:p>
                      <a:r>
                        <a:rPr lang="en-AU" dirty="0"/>
                        <a:t>CT</a:t>
                      </a:r>
                    </a:p>
                  </a:txBody>
                  <a:tcPr anchor="ctr"/>
                </a:tc>
                <a:tc>
                  <a:txBody>
                    <a:bodyPr/>
                    <a:lstStyle/>
                    <a:p>
                      <a:r>
                        <a:rPr lang="en-AU" dirty="0"/>
                        <a:t>…</a:t>
                      </a:r>
                    </a:p>
                  </a:txBody>
                  <a:tcPr anchor="ctr"/>
                </a:tc>
                <a:tc>
                  <a:txBody>
                    <a:bodyPr/>
                    <a:lstStyle/>
                    <a:p>
                      <a:r>
                        <a:rPr lang="en-AU" dirty="0"/>
                        <a:t>AA</a:t>
                      </a:r>
                    </a:p>
                  </a:txBody>
                  <a:tcPr anchor="ctr"/>
                </a:tc>
                <a:extLst>
                  <a:ext uri="{0D108BD9-81ED-4DB2-BD59-A6C34878D82A}">
                    <a16:rowId xmlns:a16="http://schemas.microsoft.com/office/drawing/2014/main" val="1884649149"/>
                  </a:ext>
                </a:extLst>
              </a:tr>
              <a:tr h="368968">
                <a:tc>
                  <a:txBody>
                    <a:bodyPr/>
                    <a:lstStyle/>
                    <a:p>
                      <a:r>
                        <a:rPr lang="en-AU" sz="1400" b="1" dirty="0">
                          <a:solidFill>
                            <a:schemeClr val="bg1"/>
                          </a:solidFill>
                        </a:rPr>
                        <a:t>Ind3</a:t>
                      </a:r>
                    </a:p>
                  </a:txBody>
                  <a:tcPr anchor="ctr">
                    <a:solidFill>
                      <a:schemeClr val="accent2"/>
                    </a:solidFill>
                  </a:tcPr>
                </a:tc>
                <a:tc>
                  <a:txBody>
                    <a:bodyPr/>
                    <a:lstStyle/>
                    <a:p>
                      <a:r>
                        <a:rPr lang="en-AU" dirty="0"/>
                        <a:t>AT</a:t>
                      </a:r>
                    </a:p>
                  </a:txBody>
                  <a:tcPr anchor="ctr"/>
                </a:tc>
                <a:tc>
                  <a:txBody>
                    <a:bodyPr/>
                    <a:lstStyle/>
                    <a:p>
                      <a:r>
                        <a:rPr lang="en-AU" dirty="0"/>
                        <a:t>GG</a:t>
                      </a:r>
                    </a:p>
                  </a:txBody>
                  <a:tcPr anchor="ctr"/>
                </a:tc>
                <a:tc>
                  <a:txBody>
                    <a:bodyPr/>
                    <a:lstStyle/>
                    <a:p>
                      <a:r>
                        <a:rPr lang="en-AU" dirty="0"/>
                        <a:t>TT</a:t>
                      </a:r>
                    </a:p>
                  </a:txBody>
                  <a:tcPr anchor="ctr"/>
                </a:tc>
                <a:tc>
                  <a:txBody>
                    <a:bodyPr/>
                    <a:lstStyle/>
                    <a:p>
                      <a:r>
                        <a:rPr lang="en-AU" dirty="0"/>
                        <a:t>…</a:t>
                      </a:r>
                    </a:p>
                  </a:txBody>
                  <a:tcPr anchor="ctr"/>
                </a:tc>
                <a:tc>
                  <a:txBody>
                    <a:bodyPr/>
                    <a:lstStyle/>
                    <a:p>
                      <a:r>
                        <a:rPr lang="en-AU" dirty="0"/>
                        <a:t>TT</a:t>
                      </a:r>
                    </a:p>
                  </a:txBody>
                  <a:tcPr anchor="ctr"/>
                </a:tc>
                <a:extLst>
                  <a:ext uri="{0D108BD9-81ED-4DB2-BD59-A6C34878D82A}">
                    <a16:rowId xmlns:a16="http://schemas.microsoft.com/office/drawing/2014/main" val="2824335815"/>
                  </a:ext>
                </a:extLst>
              </a:tr>
              <a:tr h="368968">
                <a:tc>
                  <a:txBody>
                    <a:bodyPr/>
                    <a:lstStyle/>
                    <a:p>
                      <a:r>
                        <a:rPr lang="en-AU" sz="1400" b="1" dirty="0">
                          <a:solidFill>
                            <a:schemeClr val="bg1"/>
                          </a:solidFill>
                        </a:rPr>
                        <a:t>…</a:t>
                      </a:r>
                    </a:p>
                  </a:txBody>
                  <a:tcPr anchor="ctr">
                    <a:solidFill>
                      <a:schemeClr val="accent2"/>
                    </a:solidFill>
                  </a:tcPr>
                </a:tc>
                <a:tc>
                  <a:txBody>
                    <a:bodyPr/>
                    <a:lstStyle/>
                    <a:p>
                      <a:r>
                        <a:rPr lang="en-AU" dirty="0"/>
                        <a:t>…</a:t>
                      </a:r>
                    </a:p>
                  </a:txBody>
                  <a:tcPr anchor="ctr"/>
                </a:tc>
                <a:tc>
                  <a:txBody>
                    <a:bodyPr/>
                    <a:lstStyle/>
                    <a:p>
                      <a:r>
                        <a:rPr lang="en-AU" dirty="0"/>
                        <a:t>…</a:t>
                      </a:r>
                    </a:p>
                  </a:txBody>
                  <a:tcPr anchor="ctr"/>
                </a:tc>
                <a:tc>
                  <a:txBody>
                    <a:bodyPr/>
                    <a:lstStyle/>
                    <a:p>
                      <a:r>
                        <a:rPr lang="en-AU" dirty="0"/>
                        <a:t>…</a:t>
                      </a:r>
                    </a:p>
                  </a:txBody>
                  <a:tcPr anchor="ctr"/>
                </a:tc>
                <a:tc>
                  <a:txBody>
                    <a:bodyPr/>
                    <a:lstStyle/>
                    <a:p>
                      <a:r>
                        <a:rPr lang="en-AU" dirty="0"/>
                        <a:t>…</a:t>
                      </a:r>
                    </a:p>
                  </a:txBody>
                  <a:tcPr anchor="ctr"/>
                </a:tc>
                <a:tc>
                  <a:txBody>
                    <a:bodyPr/>
                    <a:lstStyle/>
                    <a:p>
                      <a:r>
                        <a:rPr lang="en-AU" dirty="0"/>
                        <a:t>…</a:t>
                      </a:r>
                    </a:p>
                  </a:txBody>
                  <a:tcPr anchor="ctr"/>
                </a:tc>
                <a:extLst>
                  <a:ext uri="{0D108BD9-81ED-4DB2-BD59-A6C34878D82A}">
                    <a16:rowId xmlns:a16="http://schemas.microsoft.com/office/drawing/2014/main" val="1097661503"/>
                  </a:ext>
                </a:extLst>
              </a:tr>
              <a:tr h="368968">
                <a:tc>
                  <a:txBody>
                    <a:bodyPr/>
                    <a:lstStyle/>
                    <a:p>
                      <a:r>
                        <a:rPr lang="en-AU" sz="1400" b="1" dirty="0" err="1">
                          <a:solidFill>
                            <a:schemeClr val="bg1"/>
                          </a:solidFill>
                        </a:rPr>
                        <a:t>Indn</a:t>
                      </a:r>
                      <a:endParaRPr lang="en-AU" sz="1400" b="1" dirty="0">
                        <a:solidFill>
                          <a:schemeClr val="bg1"/>
                        </a:solidFill>
                      </a:endParaRPr>
                    </a:p>
                  </a:txBody>
                  <a:tcPr anchor="ctr">
                    <a:solidFill>
                      <a:schemeClr val="accent2"/>
                    </a:solidFill>
                  </a:tcPr>
                </a:tc>
                <a:tc>
                  <a:txBody>
                    <a:bodyPr/>
                    <a:lstStyle/>
                    <a:p>
                      <a:r>
                        <a:rPr lang="en-AU" dirty="0"/>
                        <a:t>AA</a:t>
                      </a:r>
                    </a:p>
                  </a:txBody>
                  <a:tcPr anchor="ctr"/>
                </a:tc>
                <a:tc>
                  <a:txBody>
                    <a:bodyPr/>
                    <a:lstStyle/>
                    <a:p>
                      <a:r>
                        <a:rPr lang="en-AU" dirty="0"/>
                        <a:t>AA</a:t>
                      </a:r>
                    </a:p>
                  </a:txBody>
                  <a:tcPr anchor="ctr"/>
                </a:tc>
                <a:tc>
                  <a:txBody>
                    <a:bodyPr/>
                    <a:lstStyle/>
                    <a:p>
                      <a:r>
                        <a:rPr lang="en-AU" dirty="0"/>
                        <a:t>TT</a:t>
                      </a:r>
                    </a:p>
                  </a:txBody>
                  <a:tcPr anchor="ctr"/>
                </a:tc>
                <a:tc>
                  <a:txBody>
                    <a:bodyPr/>
                    <a:lstStyle/>
                    <a:p>
                      <a:r>
                        <a:rPr lang="en-AU" dirty="0"/>
                        <a:t>…</a:t>
                      </a:r>
                    </a:p>
                  </a:txBody>
                  <a:tcPr anchor="ctr"/>
                </a:tc>
                <a:tc>
                  <a:txBody>
                    <a:bodyPr/>
                    <a:lstStyle/>
                    <a:p>
                      <a:r>
                        <a:rPr lang="en-AU" dirty="0"/>
                        <a:t>AT</a:t>
                      </a:r>
                    </a:p>
                  </a:txBody>
                  <a:tcPr anchor="ctr"/>
                </a:tc>
                <a:extLst>
                  <a:ext uri="{0D108BD9-81ED-4DB2-BD59-A6C34878D82A}">
                    <a16:rowId xmlns:a16="http://schemas.microsoft.com/office/drawing/2014/main" val="4036593433"/>
                  </a:ext>
                </a:extLst>
              </a:tr>
            </a:tbl>
          </a:graphicData>
        </a:graphic>
      </p:graphicFrame>
      <p:pic>
        <p:nvPicPr>
          <p:cNvPr id="6" name="Picture 5" descr="Background pattern&#10;&#10;Description automatically generated">
            <a:extLst>
              <a:ext uri="{FF2B5EF4-FFF2-40B4-BE49-F238E27FC236}">
                <a16:creationId xmlns:a16="http://schemas.microsoft.com/office/drawing/2014/main" id="{D7346DDA-040A-2C34-16E5-237D3AB8C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706" y="779629"/>
            <a:ext cx="5149300" cy="2237128"/>
          </a:xfrm>
          <a:prstGeom prst="rect">
            <a:avLst/>
          </a:prstGeom>
        </p:spPr>
      </p:pic>
      <p:sp>
        <p:nvSpPr>
          <p:cNvPr id="7" name="TextBox 6">
            <a:extLst>
              <a:ext uri="{FF2B5EF4-FFF2-40B4-BE49-F238E27FC236}">
                <a16:creationId xmlns:a16="http://schemas.microsoft.com/office/drawing/2014/main" id="{4D10687F-188F-5363-A351-1C368C495AE3}"/>
              </a:ext>
            </a:extLst>
          </p:cNvPr>
          <p:cNvSpPr txBox="1"/>
          <p:nvPr/>
        </p:nvSpPr>
        <p:spPr>
          <a:xfrm>
            <a:off x="7795973" y="422651"/>
            <a:ext cx="3185487" cy="369332"/>
          </a:xfrm>
          <a:prstGeom prst="rect">
            <a:avLst/>
          </a:prstGeom>
          <a:noFill/>
        </p:spPr>
        <p:txBody>
          <a:bodyPr wrap="none" rtlCol="0">
            <a:spAutoFit/>
          </a:bodyPr>
          <a:lstStyle/>
          <a:p>
            <a:r>
              <a:rPr lang="en-AU" dirty="0"/>
              <a:t>Binary format of genotype file</a:t>
            </a:r>
          </a:p>
        </p:txBody>
      </p:sp>
      <p:graphicFrame>
        <p:nvGraphicFramePr>
          <p:cNvPr id="8" name="Table 6">
            <a:extLst>
              <a:ext uri="{FF2B5EF4-FFF2-40B4-BE49-F238E27FC236}">
                <a16:creationId xmlns:a16="http://schemas.microsoft.com/office/drawing/2014/main" id="{EE718856-8037-ECB9-C589-E42862798755}"/>
              </a:ext>
            </a:extLst>
          </p:cNvPr>
          <p:cNvGraphicFramePr>
            <a:graphicFrameLocks noGrp="1"/>
          </p:cNvGraphicFramePr>
          <p:nvPr>
            <p:extLst>
              <p:ext uri="{D42A27DB-BD31-4B8C-83A1-F6EECF244321}">
                <p14:modId xmlns:p14="http://schemas.microsoft.com/office/powerpoint/2010/main" val="1235503781"/>
              </p:ext>
            </p:extLst>
          </p:nvPr>
        </p:nvGraphicFramePr>
        <p:xfrm>
          <a:off x="5445488" y="3373735"/>
          <a:ext cx="4064004" cy="2213808"/>
        </p:xfrm>
        <a:graphic>
          <a:graphicData uri="http://schemas.openxmlformats.org/drawingml/2006/table">
            <a:tbl>
              <a:tblPr firstRow="1" bandRow="1">
                <a:tableStyleId>{21E4AEA4-8DFA-4A89-87EB-49C32662AFE0}</a:tableStyleId>
              </a:tblPr>
              <a:tblGrid>
                <a:gridCol w="677334">
                  <a:extLst>
                    <a:ext uri="{9D8B030D-6E8A-4147-A177-3AD203B41FA5}">
                      <a16:colId xmlns:a16="http://schemas.microsoft.com/office/drawing/2014/main" val="2086763192"/>
                    </a:ext>
                  </a:extLst>
                </a:gridCol>
                <a:gridCol w="677334">
                  <a:extLst>
                    <a:ext uri="{9D8B030D-6E8A-4147-A177-3AD203B41FA5}">
                      <a16:colId xmlns:a16="http://schemas.microsoft.com/office/drawing/2014/main" val="1612999663"/>
                    </a:ext>
                  </a:extLst>
                </a:gridCol>
                <a:gridCol w="677334">
                  <a:extLst>
                    <a:ext uri="{9D8B030D-6E8A-4147-A177-3AD203B41FA5}">
                      <a16:colId xmlns:a16="http://schemas.microsoft.com/office/drawing/2014/main" val="1033915307"/>
                    </a:ext>
                  </a:extLst>
                </a:gridCol>
                <a:gridCol w="677334">
                  <a:extLst>
                    <a:ext uri="{9D8B030D-6E8A-4147-A177-3AD203B41FA5}">
                      <a16:colId xmlns:a16="http://schemas.microsoft.com/office/drawing/2014/main" val="2578501199"/>
                    </a:ext>
                  </a:extLst>
                </a:gridCol>
                <a:gridCol w="677334">
                  <a:extLst>
                    <a:ext uri="{9D8B030D-6E8A-4147-A177-3AD203B41FA5}">
                      <a16:colId xmlns:a16="http://schemas.microsoft.com/office/drawing/2014/main" val="30709752"/>
                    </a:ext>
                  </a:extLst>
                </a:gridCol>
                <a:gridCol w="677334">
                  <a:extLst>
                    <a:ext uri="{9D8B030D-6E8A-4147-A177-3AD203B41FA5}">
                      <a16:colId xmlns:a16="http://schemas.microsoft.com/office/drawing/2014/main" val="2650163745"/>
                    </a:ext>
                  </a:extLst>
                </a:gridCol>
              </a:tblGrid>
              <a:tr h="368968">
                <a:tc>
                  <a:txBody>
                    <a:bodyPr/>
                    <a:lstStyle/>
                    <a:p>
                      <a:endParaRPr lang="en-AU" sz="1400" b="1" dirty="0">
                        <a:solidFill>
                          <a:schemeClr val="bg1"/>
                        </a:solidFill>
                      </a:endParaRPr>
                    </a:p>
                  </a:txBody>
                  <a:tcPr anchor="ctr">
                    <a:solidFill>
                      <a:schemeClr val="accent2"/>
                    </a:solidFill>
                  </a:tcPr>
                </a:tc>
                <a:tc>
                  <a:txBody>
                    <a:bodyPr/>
                    <a:lstStyle/>
                    <a:p>
                      <a:r>
                        <a:rPr lang="en-AU" sz="1400" dirty="0"/>
                        <a:t>SNP1</a:t>
                      </a:r>
                    </a:p>
                  </a:txBody>
                  <a:tcPr anchor="ctr"/>
                </a:tc>
                <a:tc>
                  <a:txBody>
                    <a:bodyPr/>
                    <a:lstStyle/>
                    <a:p>
                      <a:r>
                        <a:rPr lang="en-AU" sz="1400" dirty="0"/>
                        <a:t>SNP2</a:t>
                      </a:r>
                    </a:p>
                  </a:txBody>
                  <a:tcPr anchor="ctr"/>
                </a:tc>
                <a:tc>
                  <a:txBody>
                    <a:bodyPr/>
                    <a:lstStyle/>
                    <a:p>
                      <a:r>
                        <a:rPr lang="en-AU" sz="1400" dirty="0"/>
                        <a:t>SNP3</a:t>
                      </a:r>
                    </a:p>
                  </a:txBody>
                  <a:tcPr anchor="ctr"/>
                </a:tc>
                <a:tc>
                  <a:txBody>
                    <a:bodyPr/>
                    <a:lstStyle/>
                    <a:p>
                      <a:r>
                        <a:rPr lang="en-AU" sz="1400" dirty="0"/>
                        <a:t>…</a:t>
                      </a:r>
                    </a:p>
                  </a:txBody>
                  <a:tcPr anchor="ctr"/>
                </a:tc>
                <a:tc>
                  <a:txBody>
                    <a:bodyPr/>
                    <a:lstStyle/>
                    <a:p>
                      <a:r>
                        <a:rPr lang="en-AU" sz="1400" dirty="0" err="1"/>
                        <a:t>SNPn</a:t>
                      </a:r>
                      <a:endParaRPr lang="en-AU" sz="1400" dirty="0"/>
                    </a:p>
                  </a:txBody>
                  <a:tcPr anchor="ctr"/>
                </a:tc>
                <a:extLst>
                  <a:ext uri="{0D108BD9-81ED-4DB2-BD59-A6C34878D82A}">
                    <a16:rowId xmlns:a16="http://schemas.microsoft.com/office/drawing/2014/main" val="1042889808"/>
                  </a:ext>
                </a:extLst>
              </a:tr>
              <a:tr h="368968">
                <a:tc>
                  <a:txBody>
                    <a:bodyPr/>
                    <a:lstStyle/>
                    <a:p>
                      <a:r>
                        <a:rPr lang="en-AU" sz="1400" b="1" dirty="0">
                          <a:solidFill>
                            <a:schemeClr val="bg1"/>
                          </a:solidFill>
                        </a:rPr>
                        <a:t>Ind1</a:t>
                      </a:r>
                    </a:p>
                  </a:txBody>
                  <a:tcPr anchor="ctr">
                    <a:solidFill>
                      <a:schemeClr val="accent2"/>
                    </a:solidFill>
                  </a:tcPr>
                </a:tc>
                <a:tc>
                  <a:txBody>
                    <a:bodyPr/>
                    <a:lstStyle/>
                    <a:p>
                      <a:r>
                        <a:rPr lang="en-AU" dirty="0"/>
                        <a:t>2</a:t>
                      </a:r>
                    </a:p>
                  </a:txBody>
                  <a:tcPr anchor="ctr"/>
                </a:tc>
                <a:tc>
                  <a:txBody>
                    <a:bodyPr/>
                    <a:lstStyle/>
                    <a:p>
                      <a:r>
                        <a:rPr lang="en-AU" dirty="0"/>
                        <a:t>1</a:t>
                      </a:r>
                    </a:p>
                  </a:txBody>
                  <a:tcPr anchor="ctr"/>
                </a:tc>
                <a:tc>
                  <a:txBody>
                    <a:bodyPr/>
                    <a:lstStyle/>
                    <a:p>
                      <a:r>
                        <a:rPr lang="en-AU" dirty="0"/>
                        <a:t>1</a:t>
                      </a:r>
                    </a:p>
                  </a:txBody>
                  <a:tcPr anchor="ctr"/>
                </a:tc>
                <a:tc>
                  <a:txBody>
                    <a:bodyPr/>
                    <a:lstStyle/>
                    <a:p>
                      <a:r>
                        <a:rPr lang="en-AU" dirty="0"/>
                        <a:t>…</a:t>
                      </a:r>
                    </a:p>
                  </a:txBody>
                  <a:tcPr anchor="ctr"/>
                </a:tc>
                <a:tc>
                  <a:txBody>
                    <a:bodyPr/>
                    <a:lstStyle/>
                    <a:p>
                      <a:r>
                        <a:rPr lang="en-AU" dirty="0"/>
                        <a:t>1</a:t>
                      </a:r>
                    </a:p>
                  </a:txBody>
                  <a:tcPr anchor="ctr"/>
                </a:tc>
                <a:extLst>
                  <a:ext uri="{0D108BD9-81ED-4DB2-BD59-A6C34878D82A}">
                    <a16:rowId xmlns:a16="http://schemas.microsoft.com/office/drawing/2014/main" val="3294770720"/>
                  </a:ext>
                </a:extLst>
              </a:tr>
              <a:tr h="368968">
                <a:tc>
                  <a:txBody>
                    <a:bodyPr/>
                    <a:lstStyle/>
                    <a:p>
                      <a:r>
                        <a:rPr lang="en-AU" sz="1400" b="1" dirty="0">
                          <a:solidFill>
                            <a:schemeClr val="bg1"/>
                          </a:solidFill>
                        </a:rPr>
                        <a:t>Ind2</a:t>
                      </a:r>
                    </a:p>
                  </a:txBody>
                  <a:tcPr anchor="ctr">
                    <a:solidFill>
                      <a:schemeClr val="accent2"/>
                    </a:solidFill>
                  </a:tcPr>
                </a:tc>
                <a:tc>
                  <a:txBody>
                    <a:bodyPr/>
                    <a:lstStyle/>
                    <a:p>
                      <a:r>
                        <a:rPr lang="en-AU" dirty="0"/>
                        <a:t>2</a:t>
                      </a:r>
                    </a:p>
                  </a:txBody>
                  <a:tcPr anchor="ctr"/>
                </a:tc>
                <a:tc>
                  <a:txBody>
                    <a:bodyPr/>
                    <a:lstStyle/>
                    <a:p>
                      <a:r>
                        <a:rPr lang="en-AU" dirty="0"/>
                        <a:t>0</a:t>
                      </a:r>
                    </a:p>
                  </a:txBody>
                  <a:tcPr anchor="ctr"/>
                </a:tc>
                <a:tc>
                  <a:txBody>
                    <a:bodyPr/>
                    <a:lstStyle/>
                    <a:p>
                      <a:r>
                        <a:rPr lang="en-AU" dirty="0"/>
                        <a:t>1</a:t>
                      </a:r>
                    </a:p>
                  </a:txBody>
                  <a:tcPr anchor="ctr"/>
                </a:tc>
                <a:tc>
                  <a:txBody>
                    <a:bodyPr/>
                    <a:lstStyle/>
                    <a:p>
                      <a:r>
                        <a:rPr lang="en-AU" dirty="0"/>
                        <a:t>…</a:t>
                      </a:r>
                    </a:p>
                  </a:txBody>
                  <a:tcPr anchor="ctr"/>
                </a:tc>
                <a:tc>
                  <a:txBody>
                    <a:bodyPr/>
                    <a:lstStyle/>
                    <a:p>
                      <a:r>
                        <a:rPr lang="en-AU" dirty="0"/>
                        <a:t>2</a:t>
                      </a:r>
                    </a:p>
                  </a:txBody>
                  <a:tcPr anchor="ctr"/>
                </a:tc>
                <a:extLst>
                  <a:ext uri="{0D108BD9-81ED-4DB2-BD59-A6C34878D82A}">
                    <a16:rowId xmlns:a16="http://schemas.microsoft.com/office/drawing/2014/main" val="1884649149"/>
                  </a:ext>
                </a:extLst>
              </a:tr>
              <a:tr h="368968">
                <a:tc>
                  <a:txBody>
                    <a:bodyPr/>
                    <a:lstStyle/>
                    <a:p>
                      <a:r>
                        <a:rPr lang="en-AU" sz="1400" b="1" dirty="0">
                          <a:solidFill>
                            <a:schemeClr val="bg1"/>
                          </a:solidFill>
                        </a:rPr>
                        <a:t>Ind3</a:t>
                      </a:r>
                    </a:p>
                  </a:txBody>
                  <a:tcPr anchor="ctr">
                    <a:solidFill>
                      <a:schemeClr val="accent2"/>
                    </a:solidFill>
                  </a:tcPr>
                </a:tc>
                <a:tc>
                  <a:txBody>
                    <a:bodyPr/>
                    <a:lstStyle/>
                    <a:p>
                      <a:r>
                        <a:rPr lang="en-AU" dirty="0"/>
                        <a:t>1</a:t>
                      </a:r>
                    </a:p>
                  </a:txBody>
                  <a:tcPr anchor="ctr"/>
                </a:tc>
                <a:tc>
                  <a:txBody>
                    <a:bodyPr/>
                    <a:lstStyle/>
                    <a:p>
                      <a:endParaRPr lang="en-AU" dirty="0"/>
                    </a:p>
                  </a:txBody>
                  <a:tcPr anchor="ctr"/>
                </a:tc>
                <a:tc>
                  <a:txBody>
                    <a:bodyPr/>
                    <a:lstStyle/>
                    <a:p>
                      <a:r>
                        <a:rPr lang="en-AU" dirty="0"/>
                        <a:t>0</a:t>
                      </a:r>
                    </a:p>
                  </a:txBody>
                  <a:tcPr anchor="ctr"/>
                </a:tc>
                <a:tc>
                  <a:txBody>
                    <a:bodyPr/>
                    <a:lstStyle/>
                    <a:p>
                      <a:r>
                        <a:rPr lang="en-AU" dirty="0"/>
                        <a:t>…</a:t>
                      </a:r>
                    </a:p>
                  </a:txBody>
                  <a:tcPr anchor="ctr"/>
                </a:tc>
                <a:tc>
                  <a:txBody>
                    <a:bodyPr/>
                    <a:lstStyle/>
                    <a:p>
                      <a:r>
                        <a:rPr lang="en-AU" dirty="0"/>
                        <a:t>0</a:t>
                      </a:r>
                    </a:p>
                  </a:txBody>
                  <a:tcPr anchor="ctr"/>
                </a:tc>
                <a:extLst>
                  <a:ext uri="{0D108BD9-81ED-4DB2-BD59-A6C34878D82A}">
                    <a16:rowId xmlns:a16="http://schemas.microsoft.com/office/drawing/2014/main" val="2824335815"/>
                  </a:ext>
                </a:extLst>
              </a:tr>
              <a:tr h="368968">
                <a:tc>
                  <a:txBody>
                    <a:bodyPr/>
                    <a:lstStyle/>
                    <a:p>
                      <a:r>
                        <a:rPr lang="en-AU" sz="1400" b="1" dirty="0">
                          <a:solidFill>
                            <a:schemeClr val="bg1"/>
                          </a:solidFill>
                        </a:rPr>
                        <a:t>…</a:t>
                      </a:r>
                    </a:p>
                  </a:txBody>
                  <a:tcPr anchor="ctr">
                    <a:solidFill>
                      <a:schemeClr val="accent2"/>
                    </a:solidFill>
                  </a:tcPr>
                </a:tc>
                <a:tc>
                  <a:txBody>
                    <a:bodyPr/>
                    <a:lstStyle/>
                    <a:p>
                      <a:r>
                        <a:rPr lang="en-AU" dirty="0"/>
                        <a:t>…</a:t>
                      </a:r>
                    </a:p>
                  </a:txBody>
                  <a:tcPr anchor="ctr"/>
                </a:tc>
                <a:tc>
                  <a:txBody>
                    <a:bodyPr/>
                    <a:lstStyle/>
                    <a:p>
                      <a:r>
                        <a:rPr lang="en-AU" dirty="0"/>
                        <a:t>…</a:t>
                      </a:r>
                    </a:p>
                  </a:txBody>
                  <a:tcPr anchor="ctr"/>
                </a:tc>
                <a:tc>
                  <a:txBody>
                    <a:bodyPr/>
                    <a:lstStyle/>
                    <a:p>
                      <a:r>
                        <a:rPr lang="en-AU" dirty="0"/>
                        <a:t>…</a:t>
                      </a:r>
                    </a:p>
                  </a:txBody>
                  <a:tcPr anchor="ctr"/>
                </a:tc>
                <a:tc>
                  <a:txBody>
                    <a:bodyPr/>
                    <a:lstStyle/>
                    <a:p>
                      <a:r>
                        <a:rPr lang="en-AU" dirty="0"/>
                        <a:t>…</a:t>
                      </a:r>
                    </a:p>
                  </a:txBody>
                  <a:tcPr anchor="ctr"/>
                </a:tc>
                <a:tc>
                  <a:txBody>
                    <a:bodyPr/>
                    <a:lstStyle/>
                    <a:p>
                      <a:r>
                        <a:rPr lang="en-AU" dirty="0"/>
                        <a:t>…</a:t>
                      </a:r>
                    </a:p>
                  </a:txBody>
                  <a:tcPr anchor="ctr"/>
                </a:tc>
                <a:extLst>
                  <a:ext uri="{0D108BD9-81ED-4DB2-BD59-A6C34878D82A}">
                    <a16:rowId xmlns:a16="http://schemas.microsoft.com/office/drawing/2014/main" val="1097661503"/>
                  </a:ext>
                </a:extLst>
              </a:tr>
              <a:tr h="368968">
                <a:tc>
                  <a:txBody>
                    <a:bodyPr/>
                    <a:lstStyle/>
                    <a:p>
                      <a:r>
                        <a:rPr lang="en-AU" sz="1400" b="1" dirty="0" err="1">
                          <a:solidFill>
                            <a:schemeClr val="bg1"/>
                          </a:solidFill>
                        </a:rPr>
                        <a:t>Indn</a:t>
                      </a:r>
                      <a:endParaRPr lang="en-AU" sz="1400" b="1" dirty="0">
                        <a:solidFill>
                          <a:schemeClr val="bg1"/>
                        </a:solidFill>
                      </a:endParaRPr>
                    </a:p>
                  </a:txBody>
                  <a:tcPr anchor="ctr">
                    <a:solidFill>
                      <a:schemeClr val="accent2"/>
                    </a:solidFill>
                  </a:tcPr>
                </a:tc>
                <a:tc>
                  <a:txBody>
                    <a:bodyPr/>
                    <a:lstStyle/>
                    <a:p>
                      <a:r>
                        <a:rPr lang="en-AU" dirty="0"/>
                        <a:t>0</a:t>
                      </a:r>
                    </a:p>
                  </a:txBody>
                  <a:tcPr anchor="ctr"/>
                </a:tc>
                <a:tc>
                  <a:txBody>
                    <a:bodyPr/>
                    <a:lstStyle/>
                    <a:p>
                      <a:r>
                        <a:rPr lang="en-AU" dirty="0"/>
                        <a:t>2</a:t>
                      </a:r>
                    </a:p>
                  </a:txBody>
                  <a:tcPr anchor="ctr"/>
                </a:tc>
                <a:tc>
                  <a:txBody>
                    <a:bodyPr/>
                    <a:lstStyle/>
                    <a:p>
                      <a:r>
                        <a:rPr lang="en-AU" dirty="0"/>
                        <a:t>0</a:t>
                      </a:r>
                    </a:p>
                  </a:txBody>
                  <a:tcPr anchor="ctr"/>
                </a:tc>
                <a:tc>
                  <a:txBody>
                    <a:bodyPr/>
                    <a:lstStyle/>
                    <a:p>
                      <a:r>
                        <a:rPr lang="en-AU" dirty="0"/>
                        <a:t>…</a:t>
                      </a:r>
                    </a:p>
                  </a:txBody>
                  <a:tcPr anchor="ctr"/>
                </a:tc>
                <a:tc>
                  <a:txBody>
                    <a:bodyPr/>
                    <a:lstStyle/>
                    <a:p>
                      <a:r>
                        <a:rPr lang="en-AU" dirty="0"/>
                        <a:t>1</a:t>
                      </a:r>
                    </a:p>
                  </a:txBody>
                  <a:tcPr anchor="ctr"/>
                </a:tc>
                <a:extLst>
                  <a:ext uri="{0D108BD9-81ED-4DB2-BD59-A6C34878D82A}">
                    <a16:rowId xmlns:a16="http://schemas.microsoft.com/office/drawing/2014/main" val="4036593433"/>
                  </a:ext>
                </a:extLst>
              </a:tr>
            </a:tbl>
          </a:graphicData>
        </a:graphic>
      </p:graphicFrame>
      <p:cxnSp>
        <p:nvCxnSpPr>
          <p:cNvPr id="10" name="Straight Arrow Connector 9">
            <a:extLst>
              <a:ext uri="{FF2B5EF4-FFF2-40B4-BE49-F238E27FC236}">
                <a16:creationId xmlns:a16="http://schemas.microsoft.com/office/drawing/2014/main" id="{E058C383-F26E-A8B6-0879-0A4D16AE2CE9}"/>
              </a:ext>
            </a:extLst>
          </p:cNvPr>
          <p:cNvCxnSpPr>
            <a:cxnSpLocks/>
          </p:cNvCxnSpPr>
          <p:nvPr/>
        </p:nvCxnSpPr>
        <p:spPr>
          <a:xfrm>
            <a:off x="4465468" y="4480639"/>
            <a:ext cx="85573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Connector: Elbow 12">
            <a:extLst>
              <a:ext uri="{FF2B5EF4-FFF2-40B4-BE49-F238E27FC236}">
                <a16:creationId xmlns:a16="http://schemas.microsoft.com/office/drawing/2014/main" id="{0012B697-0B5C-2A93-411E-B2C5A18365A1}"/>
              </a:ext>
            </a:extLst>
          </p:cNvPr>
          <p:cNvCxnSpPr>
            <a:cxnSpLocks/>
          </p:cNvCxnSpPr>
          <p:nvPr/>
        </p:nvCxnSpPr>
        <p:spPr>
          <a:xfrm flipV="1">
            <a:off x="9651317" y="3142695"/>
            <a:ext cx="1072691" cy="133794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835317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3A7B-DE81-A316-8190-1029D65FDCF0}"/>
              </a:ext>
            </a:extLst>
          </p:cNvPr>
          <p:cNvSpPr txBox="1">
            <a:spLocks/>
          </p:cNvSpPr>
          <p:nvPr/>
        </p:nvSpPr>
        <p:spPr>
          <a:xfrm>
            <a:off x="838200" y="69559"/>
            <a:ext cx="10515600" cy="83428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Binary mapping (</a:t>
            </a:r>
            <a:r>
              <a:rPr lang="en-AU" sz="3600" dirty="0" err="1"/>
              <a:t>bim</a:t>
            </a:r>
            <a:r>
              <a:rPr lang="en-AU" sz="3600" dirty="0"/>
              <a:t>) and Family (fam) files</a:t>
            </a:r>
          </a:p>
        </p:txBody>
      </p:sp>
      <p:sp>
        <p:nvSpPr>
          <p:cNvPr id="3" name="Content Placeholder 2">
            <a:extLst>
              <a:ext uri="{FF2B5EF4-FFF2-40B4-BE49-F238E27FC236}">
                <a16:creationId xmlns:a16="http://schemas.microsoft.com/office/drawing/2014/main" id="{CA7C5FB1-8D66-8DE7-8170-DC19DDB9E7AA}"/>
              </a:ext>
            </a:extLst>
          </p:cNvPr>
          <p:cNvSpPr txBox="1">
            <a:spLocks/>
          </p:cNvSpPr>
          <p:nvPr/>
        </p:nvSpPr>
        <p:spPr>
          <a:xfrm>
            <a:off x="662728" y="1141886"/>
            <a:ext cx="5257800" cy="41803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1800" dirty="0"/>
              <a:t>The </a:t>
            </a:r>
            <a:r>
              <a:rPr lang="en-AU" sz="1800" dirty="0" err="1"/>
              <a:t>bim</a:t>
            </a:r>
            <a:r>
              <a:rPr lang="en-AU" sz="1800" dirty="0"/>
              <a:t> file contains information on the SNPs</a:t>
            </a:r>
          </a:p>
          <a:p>
            <a:pPr marL="742950" lvl="1" indent="-285750"/>
            <a:r>
              <a:rPr lang="en-AU" sz="1400" dirty="0"/>
              <a:t>Chromosome</a:t>
            </a:r>
          </a:p>
          <a:p>
            <a:pPr marL="742950" lvl="1" indent="-285750"/>
            <a:r>
              <a:rPr lang="en-AU" sz="1400" dirty="0"/>
              <a:t>Rs# or SNP identifier</a:t>
            </a:r>
          </a:p>
          <a:p>
            <a:pPr marL="742950" lvl="1" indent="-285750"/>
            <a:r>
              <a:rPr lang="en-AU" sz="1400" dirty="0"/>
              <a:t>Centimorgan</a:t>
            </a:r>
          </a:p>
          <a:p>
            <a:pPr marL="742950" lvl="1" indent="-285750"/>
            <a:r>
              <a:rPr lang="en-AU" sz="1400" dirty="0"/>
              <a:t>Base pair location</a:t>
            </a:r>
          </a:p>
          <a:p>
            <a:pPr marL="742950" lvl="1" indent="-285750"/>
            <a:r>
              <a:rPr lang="en-AU" sz="1400" dirty="0"/>
              <a:t>Minor allele in PLINK 1.9 (Alternate allele in PLINK 2)</a:t>
            </a:r>
          </a:p>
          <a:p>
            <a:pPr marL="742950" lvl="1" indent="-285750"/>
            <a:r>
              <a:rPr lang="en-AU" sz="1400" dirty="0"/>
              <a:t>Major allele in PLINK 1.9 (Reference allele in PLINK 2)</a:t>
            </a:r>
          </a:p>
          <a:p>
            <a:pPr marL="742950" lvl="1" indent="-285750"/>
            <a:endParaRPr lang="en-AU" sz="1200" dirty="0"/>
          </a:p>
          <a:p>
            <a:pPr marL="742950" lvl="1" indent="-285750"/>
            <a:endParaRPr lang="en-AU" sz="1200" dirty="0"/>
          </a:p>
          <a:p>
            <a:pPr marL="285750" indent="-285750"/>
            <a:r>
              <a:rPr lang="en-AU" sz="1800" dirty="0"/>
              <a:t>The fam file contains information on the individuals (first 6 columns of the PED file)</a:t>
            </a:r>
          </a:p>
          <a:p>
            <a:pPr marL="742950" lvl="1" indent="-285750"/>
            <a:r>
              <a:rPr lang="en-AU" sz="1400" dirty="0">
                <a:ea typeface="+mn-lt"/>
                <a:cs typeface="+mn-lt"/>
              </a:rPr>
              <a:t>Family ID (FID) </a:t>
            </a:r>
          </a:p>
          <a:p>
            <a:pPr marL="742950" lvl="1" indent="-285750"/>
            <a:r>
              <a:rPr lang="en-AU" sz="1400" dirty="0">
                <a:ea typeface="+mn-lt"/>
                <a:cs typeface="+mn-lt"/>
              </a:rPr>
              <a:t>Individual ID (IID) </a:t>
            </a:r>
          </a:p>
          <a:p>
            <a:pPr marL="742950" lvl="1" indent="-285750"/>
            <a:r>
              <a:rPr lang="en-AU" sz="1400" dirty="0">
                <a:ea typeface="+mn-lt"/>
                <a:cs typeface="+mn-lt"/>
              </a:rPr>
              <a:t>Paternal ID </a:t>
            </a:r>
          </a:p>
          <a:p>
            <a:pPr marL="742950" lvl="1" indent="-285750"/>
            <a:r>
              <a:rPr lang="en-AU" sz="1400" dirty="0">
                <a:ea typeface="+mn-lt"/>
                <a:cs typeface="+mn-lt"/>
              </a:rPr>
              <a:t>Maternal ID </a:t>
            </a:r>
          </a:p>
          <a:p>
            <a:pPr marL="742950" lvl="1" indent="-285750"/>
            <a:r>
              <a:rPr lang="en-AU" sz="1400" dirty="0">
                <a:ea typeface="+mn-lt"/>
                <a:cs typeface="+mn-lt"/>
              </a:rPr>
              <a:t>Sex (1=male; 2=female) </a:t>
            </a:r>
          </a:p>
          <a:p>
            <a:pPr marL="742950" lvl="1" indent="-285750"/>
            <a:r>
              <a:rPr lang="en-AU" sz="1400" dirty="0">
                <a:ea typeface="+mn-lt"/>
                <a:cs typeface="+mn-lt"/>
              </a:rPr>
              <a:t>Phenotype (quantitative trait or affection status)</a:t>
            </a:r>
            <a:endParaRPr lang="en-AU" sz="1400" dirty="0"/>
          </a:p>
        </p:txBody>
      </p:sp>
      <p:pic>
        <p:nvPicPr>
          <p:cNvPr id="6" name="Picture 5" descr="Text&#10;&#10;Description automatically generated">
            <a:extLst>
              <a:ext uri="{FF2B5EF4-FFF2-40B4-BE49-F238E27FC236}">
                <a16:creationId xmlns:a16="http://schemas.microsoft.com/office/drawing/2014/main" id="{7504FF0C-A0E1-4053-F511-C10E9DF90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447" y="1436279"/>
            <a:ext cx="4314825" cy="1914525"/>
          </a:xfrm>
          <a:prstGeom prst="rect">
            <a:avLst/>
          </a:prstGeom>
        </p:spPr>
      </p:pic>
      <p:pic>
        <p:nvPicPr>
          <p:cNvPr id="8" name="Picture 7" descr="A screenshot of a computer&#10;&#10;Description automatically generated with medium confidence">
            <a:extLst>
              <a:ext uri="{FF2B5EF4-FFF2-40B4-BE49-F238E27FC236}">
                <a16:creationId xmlns:a16="http://schemas.microsoft.com/office/drawing/2014/main" id="{695217FD-EC8D-C059-C054-152606D391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459" y="3883241"/>
            <a:ext cx="2590800" cy="1905000"/>
          </a:xfrm>
          <a:prstGeom prst="rect">
            <a:avLst/>
          </a:prstGeom>
        </p:spPr>
      </p:pic>
    </p:spTree>
    <p:extLst>
      <p:ext uri="{BB962C8B-B14F-4D97-AF65-F5344CB8AC3E}">
        <p14:creationId xmlns:p14="http://schemas.microsoft.com/office/powerpoint/2010/main" val="709450510"/>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3A7B-DE81-A316-8190-1029D65FDCF0}"/>
              </a:ext>
            </a:extLst>
          </p:cNvPr>
          <p:cNvSpPr txBox="1">
            <a:spLocks/>
          </p:cNvSpPr>
          <p:nvPr/>
        </p:nvSpPr>
        <p:spPr>
          <a:xfrm>
            <a:off x="838200" y="0"/>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Simple commands</a:t>
            </a:r>
            <a:endParaRPr lang="en-US" dirty="0"/>
          </a:p>
        </p:txBody>
      </p:sp>
      <p:sp>
        <p:nvSpPr>
          <p:cNvPr id="3" name="Content Placeholder 2">
            <a:extLst>
              <a:ext uri="{FF2B5EF4-FFF2-40B4-BE49-F238E27FC236}">
                <a16:creationId xmlns:a16="http://schemas.microsoft.com/office/drawing/2014/main" id="{CA7C5FB1-8D66-8DE7-8170-DC19DDB9E7AA}"/>
              </a:ext>
            </a:extLst>
          </p:cNvPr>
          <p:cNvSpPr txBox="1">
            <a:spLocks/>
          </p:cNvSpPr>
          <p:nvPr/>
        </p:nvSpPr>
        <p:spPr>
          <a:xfrm>
            <a:off x="451262" y="1080208"/>
            <a:ext cx="11055927"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1800" dirty="0"/>
              <a:t>Setting input </a:t>
            </a:r>
          </a:p>
          <a:p>
            <a:pPr marL="742950" lvl="1" indent="-285750"/>
            <a:r>
              <a:rPr lang="en-AU" sz="1800" dirty="0"/>
              <a:t>Note: All plink file (PED or binary have the same file name with different file extensions. E.g.: g1000_eur.bed, g1000_eur.bim, g1000_eur.fam </a:t>
            </a:r>
          </a:p>
          <a:p>
            <a:pPr marL="742950" lvl="1" indent="-285750"/>
            <a:r>
              <a:rPr lang="en-AU" sz="1800" dirty="0">
                <a:cs typeface="Arial"/>
              </a:rPr>
              <a:t>If input file is PED then: --file &lt;filename (without extension)&gt;</a:t>
            </a:r>
          </a:p>
          <a:p>
            <a:pPr marL="742950" lvl="1" indent="-285750"/>
            <a:r>
              <a:rPr lang="en-AU" sz="1800" dirty="0">
                <a:cs typeface="Arial"/>
              </a:rPr>
              <a:t>In input file is binary PED then: --</a:t>
            </a:r>
            <a:r>
              <a:rPr lang="en-AU" sz="1800" dirty="0" err="1">
                <a:cs typeface="Arial"/>
              </a:rPr>
              <a:t>bfile</a:t>
            </a:r>
            <a:r>
              <a:rPr lang="en-AU" sz="1800" dirty="0">
                <a:cs typeface="Arial"/>
              </a:rPr>
              <a:t> &lt;filename (without extension)&gt;</a:t>
            </a:r>
          </a:p>
          <a:p>
            <a:pPr marL="285750" indent="-285750"/>
            <a:endParaRPr lang="en-AU" sz="1800" dirty="0">
              <a:cs typeface="Arial"/>
            </a:endParaRPr>
          </a:p>
          <a:p>
            <a:pPr marL="285750" indent="-285750"/>
            <a:r>
              <a:rPr lang="en-AU" sz="1800" dirty="0">
                <a:cs typeface="Arial"/>
              </a:rPr>
              <a:t>Setting output</a:t>
            </a:r>
          </a:p>
          <a:p>
            <a:pPr marL="742950" lvl="1" indent="-285750"/>
            <a:r>
              <a:rPr lang="en-AU" sz="1800" dirty="0">
                <a:cs typeface="Arial"/>
              </a:rPr>
              <a:t>--out &lt;filename&gt;</a:t>
            </a:r>
          </a:p>
          <a:p>
            <a:pPr marL="457200" lvl="1" indent="0">
              <a:buNone/>
            </a:pPr>
            <a:endParaRPr lang="en-AU" sz="1800" dirty="0">
              <a:cs typeface="Arial"/>
            </a:endParaRPr>
          </a:p>
          <a:p>
            <a:pPr marL="285750" indent="-285750"/>
            <a:r>
              <a:rPr lang="en-AU" sz="1800" dirty="0">
                <a:cs typeface="Arial"/>
              </a:rPr>
              <a:t>Convert PED to BED</a:t>
            </a:r>
          </a:p>
          <a:p>
            <a:pPr marL="742950" lvl="1" indent="-285750"/>
            <a:r>
              <a:rPr lang="en-AU" sz="1800" dirty="0">
                <a:cs typeface="Arial"/>
              </a:rPr>
              <a:t>plink --file g1000_eur --make-bed --out new_g1000</a:t>
            </a:r>
          </a:p>
          <a:p>
            <a:pPr marL="742950" lvl="1" indent="-285750"/>
            <a:r>
              <a:rPr lang="en-AU" sz="1800" dirty="0">
                <a:cs typeface="Arial"/>
              </a:rPr>
              <a:t>Here --make-bed if the flag to generate BED file</a:t>
            </a:r>
          </a:p>
          <a:p>
            <a:pPr marL="742950" lvl="1" indent="-285750"/>
            <a:endParaRPr lang="en-AU" sz="1600" dirty="0">
              <a:cs typeface="Arial"/>
            </a:endParaRPr>
          </a:p>
          <a:p>
            <a:pPr marL="285750" indent="-285750"/>
            <a:r>
              <a:rPr lang="en-AU" sz="1600" dirty="0">
                <a:cs typeface="Arial"/>
              </a:rPr>
              <a:t>Getting help</a:t>
            </a:r>
          </a:p>
          <a:p>
            <a:pPr marL="742950" lvl="1" indent="-285750"/>
            <a:r>
              <a:rPr lang="en-AU" sz="1600" dirty="0">
                <a:cs typeface="Arial"/>
              </a:rPr>
              <a:t>plink --help</a:t>
            </a:r>
          </a:p>
        </p:txBody>
      </p:sp>
    </p:spTree>
    <p:extLst>
      <p:ext uri="{BB962C8B-B14F-4D97-AF65-F5344CB8AC3E}">
        <p14:creationId xmlns:p14="http://schemas.microsoft.com/office/powerpoint/2010/main" val="191654283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4560-7010-F3D9-29E8-2443B17DF92F}"/>
              </a:ext>
            </a:extLst>
          </p:cNvPr>
          <p:cNvSpPr txBox="1">
            <a:spLocks/>
          </p:cNvSpPr>
          <p:nvPr/>
        </p:nvSpPr>
        <p:spPr>
          <a:xfrm>
            <a:off x="838200" y="365125"/>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Outline</a:t>
            </a:r>
          </a:p>
        </p:txBody>
      </p:sp>
      <p:sp>
        <p:nvSpPr>
          <p:cNvPr id="3" name="Content Placeholder 2">
            <a:extLst>
              <a:ext uri="{FF2B5EF4-FFF2-40B4-BE49-F238E27FC236}">
                <a16:creationId xmlns:a16="http://schemas.microsoft.com/office/drawing/2014/main" id="{D6866A8C-DD44-CD2A-6B14-30FC1F14F89C}"/>
              </a:ext>
            </a:extLst>
          </p:cNvPr>
          <p:cNvSpPr txBox="1">
            <a:spLocks/>
          </p:cNvSpPr>
          <p:nvPr/>
        </p:nvSpPr>
        <p:spPr>
          <a:xfrm>
            <a:off x="838200" y="1607911"/>
            <a:ext cx="10515600"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sz="1800" dirty="0"/>
              <a:t>About this workshop</a:t>
            </a:r>
          </a:p>
          <a:p>
            <a:pPr marL="285750" indent="-285750">
              <a:buFont typeface="Arial" panose="020B0604020202020204" pitchFamily="34" charset="0"/>
              <a:buChar char="•"/>
            </a:pPr>
            <a:r>
              <a:rPr lang="en-AU" sz="1800" dirty="0"/>
              <a:t>What will be taught – GWAS (Part 1) and </a:t>
            </a:r>
            <a:r>
              <a:rPr lang="en-AU" sz="1800" dirty="0" err="1"/>
              <a:t>DNAm</a:t>
            </a:r>
            <a:r>
              <a:rPr lang="en-AU" sz="1800" dirty="0"/>
              <a:t> (Part 2)</a:t>
            </a:r>
          </a:p>
          <a:p>
            <a:pPr marL="285750" indent="-285750">
              <a:buFont typeface="Arial" panose="020B0604020202020204" pitchFamily="34" charset="0"/>
              <a:buChar char="•"/>
            </a:pPr>
            <a:r>
              <a:rPr lang="en-AU" sz="1800" dirty="0"/>
              <a:t>Housekeeping  - breaks and lunch break</a:t>
            </a:r>
          </a:p>
          <a:p>
            <a:pPr marL="285750" indent="-285750">
              <a:buFont typeface="Arial" panose="020B0604020202020204" pitchFamily="34" charset="0"/>
              <a:buChar char="•"/>
            </a:pPr>
            <a:endParaRPr lang="en-AU" sz="1800" dirty="0"/>
          </a:p>
          <a:p>
            <a:pPr marL="285750" indent="-285750">
              <a:buFont typeface="Arial" panose="020B0604020202020204" pitchFamily="34" charset="0"/>
              <a:buChar char="•"/>
            </a:pPr>
            <a:endParaRPr lang="en-AU" sz="1800" dirty="0"/>
          </a:p>
        </p:txBody>
      </p:sp>
    </p:spTree>
    <p:extLst>
      <p:ext uri="{BB962C8B-B14F-4D97-AF65-F5344CB8AC3E}">
        <p14:creationId xmlns:p14="http://schemas.microsoft.com/office/powerpoint/2010/main" val="233056289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3A7B-DE81-A316-8190-1029D65FDCF0}"/>
              </a:ext>
            </a:extLst>
          </p:cNvPr>
          <p:cNvSpPr txBox="1">
            <a:spLocks/>
          </p:cNvSpPr>
          <p:nvPr/>
        </p:nvSpPr>
        <p:spPr>
          <a:xfrm>
            <a:off x="838200" y="365125"/>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Simple commands – selecting samples</a:t>
            </a:r>
            <a:endParaRPr lang="en-US" dirty="0"/>
          </a:p>
        </p:txBody>
      </p:sp>
      <p:sp>
        <p:nvSpPr>
          <p:cNvPr id="3" name="Content Placeholder 2">
            <a:extLst>
              <a:ext uri="{FF2B5EF4-FFF2-40B4-BE49-F238E27FC236}">
                <a16:creationId xmlns:a16="http://schemas.microsoft.com/office/drawing/2014/main" id="{CA7C5FB1-8D66-8DE7-8170-DC19DDB9E7AA}"/>
              </a:ext>
            </a:extLst>
          </p:cNvPr>
          <p:cNvSpPr txBox="1">
            <a:spLocks/>
          </p:cNvSpPr>
          <p:nvPr/>
        </p:nvSpPr>
        <p:spPr>
          <a:xfrm>
            <a:off x="838200" y="1607911"/>
            <a:ext cx="9711046"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1800" dirty="0">
                <a:cs typeface="Arial"/>
              </a:rPr>
              <a:t>Selecting a set of samples for downstream analysis</a:t>
            </a:r>
          </a:p>
          <a:p>
            <a:pPr marL="742950" lvl="1" indent="-285750"/>
            <a:r>
              <a:rPr lang="en-AU" sz="1800" dirty="0">
                <a:cs typeface="Arial"/>
              </a:rPr>
              <a:t>plink --file g1000_eur --keep mysamples.txt --out new_g1000</a:t>
            </a:r>
          </a:p>
          <a:p>
            <a:pPr marL="742950" lvl="1" indent="-285750"/>
            <a:r>
              <a:rPr lang="en-AU" sz="1800" dirty="0">
                <a:cs typeface="Arial"/>
              </a:rPr>
              <a:t>--keep: Excludes all samples not named in the file</a:t>
            </a:r>
          </a:p>
          <a:p>
            <a:pPr marL="742950" lvl="1" indent="-285750"/>
            <a:endParaRPr lang="en-AU" sz="1800" dirty="0">
              <a:cs typeface="Arial"/>
            </a:endParaRPr>
          </a:p>
          <a:p>
            <a:pPr marL="285750" indent="-285750"/>
            <a:r>
              <a:rPr lang="en-AU" sz="1800" dirty="0">
                <a:cs typeface="Arial"/>
              </a:rPr>
              <a:t>Removing a set of samples</a:t>
            </a:r>
          </a:p>
          <a:p>
            <a:pPr marL="742950" lvl="1" indent="-285750"/>
            <a:r>
              <a:rPr lang="en-AU" sz="1800" dirty="0">
                <a:cs typeface="Arial"/>
              </a:rPr>
              <a:t>plink --file g1000_eur --remove removesamples.txt --out new_g1000</a:t>
            </a:r>
          </a:p>
          <a:p>
            <a:pPr marL="742950" lvl="1" indent="-285750"/>
            <a:r>
              <a:rPr lang="en-AU" sz="1800" dirty="0">
                <a:cs typeface="Arial"/>
              </a:rPr>
              <a:t>--remove: Excludes all samples named in the file</a:t>
            </a:r>
          </a:p>
          <a:p>
            <a:pPr marL="457200" lvl="1" indent="0">
              <a:buNone/>
            </a:pPr>
            <a:endParaRPr lang="en-AU" sz="1800" dirty="0">
              <a:cs typeface="Arial"/>
            </a:endParaRPr>
          </a:p>
          <a:p>
            <a:pPr marL="285750" indent="-285750"/>
            <a:r>
              <a:rPr lang="en-AU" sz="1800" dirty="0"/>
              <a:t>Additional sample-level selection flags</a:t>
            </a:r>
          </a:p>
          <a:p>
            <a:pPr marL="742950" lvl="1" indent="-285750"/>
            <a:r>
              <a:rPr lang="en-AU" sz="1800" dirty="0"/>
              <a:t>--keep-fam: excludes all families not named in the file</a:t>
            </a:r>
          </a:p>
          <a:p>
            <a:pPr marL="742950" lvl="1" indent="-285750"/>
            <a:r>
              <a:rPr lang="en-AU" sz="1800" dirty="0"/>
              <a:t>--remove-fam: excludes all families named in the file</a:t>
            </a:r>
          </a:p>
          <a:p>
            <a:pPr marL="285750" indent="-285750"/>
            <a:endParaRPr lang="en-AU" sz="1800" dirty="0">
              <a:cs typeface="Arial"/>
            </a:endParaRPr>
          </a:p>
        </p:txBody>
      </p:sp>
    </p:spTree>
    <p:extLst>
      <p:ext uri="{BB962C8B-B14F-4D97-AF65-F5344CB8AC3E}">
        <p14:creationId xmlns:p14="http://schemas.microsoft.com/office/powerpoint/2010/main" val="286549221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3A7B-DE81-A316-8190-1029D65FDCF0}"/>
              </a:ext>
            </a:extLst>
          </p:cNvPr>
          <p:cNvSpPr txBox="1">
            <a:spLocks/>
          </p:cNvSpPr>
          <p:nvPr/>
        </p:nvSpPr>
        <p:spPr>
          <a:xfrm>
            <a:off x="838200" y="0"/>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Simple commands – selecting SNPs</a:t>
            </a:r>
            <a:endParaRPr lang="en-US" dirty="0"/>
          </a:p>
        </p:txBody>
      </p:sp>
      <p:sp>
        <p:nvSpPr>
          <p:cNvPr id="3" name="Content Placeholder 2">
            <a:extLst>
              <a:ext uri="{FF2B5EF4-FFF2-40B4-BE49-F238E27FC236}">
                <a16:creationId xmlns:a16="http://schemas.microsoft.com/office/drawing/2014/main" id="{CA7C5FB1-8D66-8DE7-8170-DC19DDB9E7AA}"/>
              </a:ext>
            </a:extLst>
          </p:cNvPr>
          <p:cNvSpPr txBox="1">
            <a:spLocks/>
          </p:cNvSpPr>
          <p:nvPr/>
        </p:nvSpPr>
        <p:spPr>
          <a:xfrm>
            <a:off x="0" y="1607911"/>
            <a:ext cx="12191999"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2000" dirty="0"/>
              <a:t>Selecting a set of SNPs</a:t>
            </a:r>
            <a:endParaRPr lang="en-AU" sz="2000" dirty="0">
              <a:cs typeface="Arial"/>
            </a:endParaRPr>
          </a:p>
          <a:p>
            <a:pPr marL="742950" lvl="1" indent="-285750"/>
            <a:r>
              <a:rPr lang="en-AU" sz="2000" dirty="0">
                <a:cs typeface="Arial"/>
              </a:rPr>
              <a:t>Selecting by SNP id: plink --</a:t>
            </a:r>
            <a:r>
              <a:rPr lang="en-AU" sz="2000" dirty="0" err="1">
                <a:cs typeface="Arial"/>
              </a:rPr>
              <a:t>bfile</a:t>
            </a:r>
            <a:r>
              <a:rPr lang="en-AU" sz="2000" dirty="0">
                <a:cs typeface="Arial"/>
              </a:rPr>
              <a:t> g1000_eur --extract </a:t>
            </a:r>
            <a:r>
              <a:rPr lang="en-AU" sz="2000" dirty="0" err="1">
                <a:cs typeface="Arial"/>
              </a:rPr>
              <a:t>mysnps.txt</a:t>
            </a:r>
            <a:r>
              <a:rPr lang="en-AU" sz="2000" dirty="0">
                <a:cs typeface="Arial"/>
              </a:rPr>
              <a:t> --make-bed --out new_g1000</a:t>
            </a:r>
          </a:p>
          <a:p>
            <a:pPr marL="742950" lvl="1" indent="-285750"/>
            <a:r>
              <a:rPr lang="en-AU" sz="2000" dirty="0">
                <a:cs typeface="Arial"/>
              </a:rPr>
              <a:t>Selecting by genomic range: plink --</a:t>
            </a:r>
            <a:r>
              <a:rPr lang="en-AU" sz="2000" dirty="0" err="1">
                <a:cs typeface="Arial"/>
              </a:rPr>
              <a:t>bfile</a:t>
            </a:r>
            <a:r>
              <a:rPr lang="en-AU" sz="2000" dirty="0">
                <a:cs typeface="Arial"/>
              </a:rPr>
              <a:t> g1000_eur --extract range </a:t>
            </a:r>
            <a:r>
              <a:rPr lang="en-AU" sz="2000" dirty="0" err="1">
                <a:cs typeface="Arial"/>
              </a:rPr>
              <a:t>mysnprange.txt</a:t>
            </a:r>
            <a:r>
              <a:rPr lang="en-AU" sz="2000" dirty="0">
                <a:cs typeface="Arial"/>
              </a:rPr>
              <a:t> --make-bed --out new_g1000</a:t>
            </a:r>
          </a:p>
          <a:p>
            <a:pPr marL="285750" indent="-285750"/>
            <a:endParaRPr lang="en-AU" sz="2000" dirty="0">
              <a:cs typeface="Arial"/>
            </a:endParaRPr>
          </a:p>
          <a:p>
            <a:pPr marL="285750" indent="-285750"/>
            <a:r>
              <a:rPr lang="en-AU" sz="2000" dirty="0">
                <a:cs typeface="Arial"/>
              </a:rPr>
              <a:t>Removing a set of SNPs for downstream analysis</a:t>
            </a:r>
          </a:p>
          <a:p>
            <a:pPr marL="742950" lvl="1" indent="-285750"/>
            <a:r>
              <a:rPr lang="en-AU" sz="2000" dirty="0">
                <a:cs typeface="Arial"/>
              </a:rPr>
              <a:t>Excluding by SNP id: plink --file g1000_eur --exclude </a:t>
            </a:r>
            <a:r>
              <a:rPr lang="en-AU" sz="2000" dirty="0" err="1">
                <a:cs typeface="Arial"/>
              </a:rPr>
              <a:t>removesnps.txt</a:t>
            </a:r>
            <a:r>
              <a:rPr lang="en-AU" sz="2000" dirty="0">
                <a:cs typeface="Arial"/>
              </a:rPr>
              <a:t> --make-bed --out new_g1000</a:t>
            </a:r>
          </a:p>
          <a:p>
            <a:pPr marL="742950" lvl="1" indent="-285750"/>
            <a:r>
              <a:rPr lang="en-AU" sz="2000" dirty="0">
                <a:cs typeface="Arial"/>
              </a:rPr>
              <a:t>Excluding by genomic range: plink --file g1000_eur --exclude range </a:t>
            </a:r>
            <a:r>
              <a:rPr lang="en-AU" sz="2000" dirty="0" err="1">
                <a:cs typeface="Arial"/>
              </a:rPr>
              <a:t>removesnprange.txt</a:t>
            </a:r>
            <a:r>
              <a:rPr lang="en-AU" sz="2000" dirty="0">
                <a:cs typeface="Arial"/>
              </a:rPr>
              <a:t> --make-bed --out new_g1000</a:t>
            </a:r>
          </a:p>
        </p:txBody>
      </p:sp>
    </p:spTree>
    <p:extLst>
      <p:ext uri="{BB962C8B-B14F-4D97-AF65-F5344CB8AC3E}">
        <p14:creationId xmlns:p14="http://schemas.microsoft.com/office/powerpoint/2010/main" val="1897578745"/>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7555-DC4F-AD3F-6735-B052680C1E3E}"/>
              </a:ext>
            </a:extLst>
          </p:cNvPr>
          <p:cNvSpPr txBox="1">
            <a:spLocks/>
          </p:cNvSpPr>
          <p:nvPr/>
        </p:nvSpPr>
        <p:spPr>
          <a:xfrm>
            <a:off x="838200" y="365125"/>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Quality control</a:t>
            </a:r>
            <a:endParaRPr lang="en-US" dirty="0"/>
          </a:p>
        </p:txBody>
      </p:sp>
      <p:sp>
        <p:nvSpPr>
          <p:cNvPr id="3" name="Content Placeholder 2">
            <a:extLst>
              <a:ext uri="{FF2B5EF4-FFF2-40B4-BE49-F238E27FC236}">
                <a16:creationId xmlns:a16="http://schemas.microsoft.com/office/drawing/2014/main" id="{7252CFC4-FE41-0137-D68D-823196118D2E}"/>
              </a:ext>
            </a:extLst>
          </p:cNvPr>
          <p:cNvSpPr txBox="1">
            <a:spLocks/>
          </p:cNvSpPr>
          <p:nvPr/>
        </p:nvSpPr>
        <p:spPr>
          <a:xfrm>
            <a:off x="838200" y="1589936"/>
            <a:ext cx="6028886" cy="47856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1600" dirty="0"/>
              <a:t>QC prior to GWAS analysis is very important</a:t>
            </a:r>
            <a:endParaRPr lang="en-AU" sz="1600" dirty="0">
              <a:cs typeface="Arial"/>
            </a:endParaRPr>
          </a:p>
          <a:p>
            <a:pPr marL="285750" indent="-285750"/>
            <a:endParaRPr lang="en-AU" sz="1600" dirty="0">
              <a:cs typeface="Arial"/>
            </a:endParaRPr>
          </a:p>
        </p:txBody>
      </p:sp>
      <p:pic>
        <p:nvPicPr>
          <p:cNvPr id="11" name="Picture 10" descr="Graphical user interface, text, application, email&#10;&#10;Description automatically generated">
            <a:extLst>
              <a:ext uri="{FF2B5EF4-FFF2-40B4-BE49-F238E27FC236}">
                <a16:creationId xmlns:a16="http://schemas.microsoft.com/office/drawing/2014/main" id="{F5DF7852-9BF0-70D9-9E3A-729C82B7D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373" y="2148501"/>
            <a:ext cx="3334800" cy="1765823"/>
          </a:xfrm>
          <a:prstGeom prst="rect">
            <a:avLst/>
          </a:prstGeom>
        </p:spPr>
      </p:pic>
      <p:grpSp>
        <p:nvGrpSpPr>
          <p:cNvPr id="18" name="Group 17">
            <a:extLst>
              <a:ext uri="{FF2B5EF4-FFF2-40B4-BE49-F238E27FC236}">
                <a16:creationId xmlns:a16="http://schemas.microsoft.com/office/drawing/2014/main" id="{34E1C0E0-5191-469A-2A2E-7364C2B6B900}"/>
              </a:ext>
            </a:extLst>
          </p:cNvPr>
          <p:cNvGrpSpPr/>
          <p:nvPr/>
        </p:nvGrpSpPr>
        <p:grpSpPr>
          <a:xfrm>
            <a:off x="5913913" y="451262"/>
            <a:ext cx="5913910" cy="5213268"/>
            <a:chOff x="2601303" y="2707066"/>
            <a:chExt cx="4265783" cy="2560998"/>
          </a:xfrm>
        </p:grpSpPr>
        <p:pic>
          <p:nvPicPr>
            <p:cNvPr id="13" name="Picture 12" descr="A picture containing text&#10;&#10;Description automatically generated">
              <a:extLst>
                <a:ext uri="{FF2B5EF4-FFF2-40B4-BE49-F238E27FC236}">
                  <a16:creationId xmlns:a16="http://schemas.microsoft.com/office/drawing/2014/main" id="{3AB43CE4-D622-E3F0-E4D1-B3EAE9994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303" y="2707066"/>
              <a:ext cx="4265783" cy="2560998"/>
            </a:xfrm>
            <a:prstGeom prst="rect">
              <a:avLst/>
            </a:prstGeom>
          </p:spPr>
        </p:pic>
        <p:cxnSp>
          <p:nvCxnSpPr>
            <p:cNvPr id="15" name="Straight Connector 14">
              <a:extLst>
                <a:ext uri="{FF2B5EF4-FFF2-40B4-BE49-F238E27FC236}">
                  <a16:creationId xmlns:a16="http://schemas.microsoft.com/office/drawing/2014/main" id="{5202B975-4FBF-CD79-9071-80170B36D66B}"/>
                </a:ext>
              </a:extLst>
            </p:cNvPr>
            <p:cNvCxnSpPr/>
            <p:nvPr/>
          </p:nvCxnSpPr>
          <p:spPr>
            <a:xfrm>
              <a:off x="2602498" y="3266981"/>
              <a:ext cx="1738685" cy="0"/>
            </a:xfrm>
            <a:prstGeom prst="line">
              <a:avLst/>
            </a:prstGeom>
            <a:ln w="28575"/>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41388582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59C01-68BE-2DDD-7900-A40ECE61F852}"/>
              </a:ext>
            </a:extLst>
          </p:cNvPr>
          <p:cNvSpPr txBox="1">
            <a:spLocks/>
          </p:cNvSpPr>
          <p:nvPr/>
        </p:nvSpPr>
        <p:spPr>
          <a:xfrm>
            <a:off x="315686" y="-64108"/>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Quality control</a:t>
            </a:r>
            <a:endParaRPr lang="en-US" dirty="0"/>
          </a:p>
        </p:txBody>
      </p:sp>
      <p:pic>
        <p:nvPicPr>
          <p:cNvPr id="3" name="Picture 2" descr="Diagram&#10;&#10;Description automatically generated">
            <a:extLst>
              <a:ext uri="{FF2B5EF4-FFF2-40B4-BE49-F238E27FC236}">
                <a16:creationId xmlns:a16="http://schemas.microsoft.com/office/drawing/2014/main" id="{4F876DEE-24C4-78BC-DBF2-B25DD895F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255" y="117800"/>
            <a:ext cx="7391638" cy="5712984"/>
          </a:xfrm>
          <a:prstGeom prst="rect">
            <a:avLst/>
          </a:prstGeom>
        </p:spPr>
      </p:pic>
      <p:sp>
        <p:nvSpPr>
          <p:cNvPr id="4" name="Content Placeholder 2">
            <a:extLst>
              <a:ext uri="{FF2B5EF4-FFF2-40B4-BE49-F238E27FC236}">
                <a16:creationId xmlns:a16="http://schemas.microsoft.com/office/drawing/2014/main" id="{CDD58910-73D8-F25B-0C39-BDB6B0A20A8B}"/>
              </a:ext>
            </a:extLst>
          </p:cNvPr>
          <p:cNvSpPr txBox="1">
            <a:spLocks/>
          </p:cNvSpPr>
          <p:nvPr/>
        </p:nvSpPr>
        <p:spPr>
          <a:xfrm>
            <a:off x="315686" y="2486077"/>
            <a:ext cx="4644258" cy="120301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1600" dirty="0">
                <a:cs typeface="Arial"/>
              </a:rPr>
              <a:t>QC done at </a:t>
            </a:r>
          </a:p>
          <a:p>
            <a:pPr marL="742950" lvl="1" indent="-285750"/>
            <a:r>
              <a:rPr lang="en-AU" sz="1600" dirty="0">
                <a:cs typeface="Arial"/>
              </a:rPr>
              <a:t>Individual-level or Sample-level</a:t>
            </a:r>
          </a:p>
          <a:p>
            <a:pPr marL="742950" lvl="1" indent="-285750"/>
            <a:r>
              <a:rPr lang="en-AU" sz="1600" dirty="0">
                <a:cs typeface="Arial"/>
              </a:rPr>
              <a:t>Marker-level or SNP-level</a:t>
            </a:r>
          </a:p>
          <a:p>
            <a:pPr marL="285750" indent="-285750"/>
            <a:endParaRPr lang="en-AU" sz="1600" dirty="0">
              <a:cs typeface="Arial"/>
            </a:endParaRPr>
          </a:p>
          <a:p>
            <a:pPr marL="285750" indent="-285750"/>
            <a:endParaRPr lang="en-AU" sz="1600" dirty="0">
              <a:cs typeface="Arial"/>
            </a:endParaRPr>
          </a:p>
        </p:txBody>
      </p:sp>
    </p:spTree>
    <p:extLst>
      <p:ext uri="{BB962C8B-B14F-4D97-AF65-F5344CB8AC3E}">
        <p14:creationId xmlns:p14="http://schemas.microsoft.com/office/powerpoint/2010/main" val="318263831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7555-DC4F-AD3F-6735-B052680C1E3E}"/>
              </a:ext>
            </a:extLst>
          </p:cNvPr>
          <p:cNvSpPr txBox="1">
            <a:spLocks/>
          </p:cNvSpPr>
          <p:nvPr/>
        </p:nvSpPr>
        <p:spPr>
          <a:xfrm>
            <a:off x="139040" y="-193657"/>
            <a:ext cx="10515600" cy="976517"/>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Sample-level QC</a:t>
            </a:r>
            <a:endParaRPr lang="en-US" dirty="0"/>
          </a:p>
        </p:txBody>
      </p:sp>
      <p:sp>
        <p:nvSpPr>
          <p:cNvPr id="3" name="Content Placeholder 2">
            <a:extLst>
              <a:ext uri="{FF2B5EF4-FFF2-40B4-BE49-F238E27FC236}">
                <a16:creationId xmlns:a16="http://schemas.microsoft.com/office/drawing/2014/main" id="{7252CFC4-FE41-0137-D68D-823196118D2E}"/>
              </a:ext>
            </a:extLst>
          </p:cNvPr>
          <p:cNvSpPr txBox="1">
            <a:spLocks/>
          </p:cNvSpPr>
          <p:nvPr/>
        </p:nvSpPr>
        <p:spPr>
          <a:xfrm>
            <a:off x="838200" y="782860"/>
            <a:ext cx="9711046" cy="420696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AU" sz="1800" dirty="0"/>
              <a:t>Exclude samples with low genotyping rate (possibly due to low quality DNA)</a:t>
            </a:r>
          </a:p>
          <a:p>
            <a:pPr marL="742950" lvl="1" indent="-285750"/>
            <a:r>
              <a:rPr lang="en-AU" sz="1800" dirty="0">
                <a:cs typeface="Arial"/>
              </a:rPr>
              <a:t>--mind &lt;threshold&gt; </a:t>
            </a:r>
          </a:p>
          <a:p>
            <a:pPr marL="742950" lvl="1" indent="-285750"/>
            <a:r>
              <a:rPr lang="en-AU" sz="1800" dirty="0">
                <a:cs typeface="Arial"/>
              </a:rPr>
              <a:t>Example: --mind 0.1 remove individuals with missing genotype rate more than 10%</a:t>
            </a:r>
          </a:p>
          <a:p>
            <a:pPr marL="342900" indent="-342900">
              <a:buFont typeface="+mj-lt"/>
              <a:buAutoNum type="arabicPeriod"/>
            </a:pPr>
            <a:r>
              <a:rPr lang="en-AU" sz="1800" dirty="0">
                <a:cs typeface="Arial"/>
              </a:rPr>
              <a:t>Exclude samples that exhibit discrepancy between recorded sex with genotyped sex</a:t>
            </a:r>
          </a:p>
          <a:p>
            <a:pPr marL="742950" lvl="1" indent="-285750"/>
            <a:r>
              <a:rPr lang="en-AU" sz="1800" dirty="0">
                <a:cs typeface="Arial"/>
              </a:rPr>
              <a:t>--check-sex </a:t>
            </a:r>
          </a:p>
          <a:p>
            <a:pPr marL="342900" indent="-342900">
              <a:buFont typeface="+mj-lt"/>
              <a:buAutoNum type="arabicPeriod"/>
            </a:pPr>
            <a:r>
              <a:rPr lang="en-AU" sz="1800" dirty="0">
                <a:cs typeface="Arial"/>
              </a:rPr>
              <a:t>Exclude samples with high heterozygosity rate</a:t>
            </a:r>
          </a:p>
          <a:p>
            <a:pPr marL="742950" lvl="1" indent="-285750"/>
            <a:r>
              <a:rPr lang="en-AU" sz="1800" dirty="0">
                <a:cs typeface="Arial"/>
              </a:rPr>
              <a:t>--het </a:t>
            </a:r>
          </a:p>
          <a:p>
            <a:pPr marL="742950" lvl="1" indent="-285750"/>
            <a:r>
              <a:rPr lang="en-AU" sz="1800" dirty="0">
                <a:cs typeface="Arial"/>
              </a:rPr>
              <a:t>Remove samples that deviate ±3 SD from sample heterozygosity</a:t>
            </a:r>
          </a:p>
          <a:p>
            <a:pPr marL="342900" indent="-342900">
              <a:buFont typeface="+mj-lt"/>
              <a:buAutoNum type="arabicPeriod"/>
            </a:pPr>
            <a:r>
              <a:rPr lang="en-AU" sz="1800" dirty="0">
                <a:cs typeface="Arial"/>
              </a:rPr>
              <a:t>Remove samples that are related</a:t>
            </a:r>
          </a:p>
          <a:p>
            <a:pPr marL="742950" lvl="1" indent="-285750"/>
            <a:r>
              <a:rPr lang="en-AU" sz="1800" dirty="0">
                <a:cs typeface="Arial"/>
              </a:rPr>
              <a:t>--genome --min &lt;threshold&gt;</a:t>
            </a:r>
          </a:p>
          <a:p>
            <a:pPr marL="742950" lvl="1" indent="-285750"/>
            <a:r>
              <a:rPr lang="en-AU" sz="1800" dirty="0">
                <a:cs typeface="Arial"/>
              </a:rPr>
              <a:t>Done using pairwise identify-by-decent (IBD)</a:t>
            </a:r>
          </a:p>
          <a:p>
            <a:pPr marL="742950" lvl="1" indent="-285750"/>
            <a:r>
              <a:rPr lang="en-AU" sz="1800" dirty="0">
                <a:cs typeface="Arial"/>
              </a:rPr>
              <a:t>IBD = 1 =&gt; identical; 0.5 =&gt; 1</a:t>
            </a:r>
            <a:r>
              <a:rPr lang="en-AU" sz="1800" baseline="30000" dirty="0">
                <a:cs typeface="Arial"/>
              </a:rPr>
              <a:t>st</a:t>
            </a:r>
            <a:r>
              <a:rPr lang="en-AU" sz="1800" dirty="0">
                <a:cs typeface="Arial"/>
              </a:rPr>
              <a:t> degree relatives; 0.25 =&gt; 2</a:t>
            </a:r>
            <a:r>
              <a:rPr lang="en-AU" sz="1800" baseline="30000" dirty="0">
                <a:cs typeface="Arial"/>
              </a:rPr>
              <a:t>nd</a:t>
            </a:r>
            <a:r>
              <a:rPr lang="en-AU" sz="1800" dirty="0">
                <a:cs typeface="Arial"/>
              </a:rPr>
              <a:t> degree; 0.125 =&gt; 3</a:t>
            </a:r>
            <a:r>
              <a:rPr lang="en-AU" sz="1800" baseline="30000" dirty="0">
                <a:cs typeface="Arial"/>
              </a:rPr>
              <a:t>rd</a:t>
            </a:r>
            <a:r>
              <a:rPr lang="en-AU" sz="1800" dirty="0">
                <a:cs typeface="Arial"/>
              </a:rPr>
              <a:t> degree</a:t>
            </a:r>
          </a:p>
          <a:p>
            <a:pPr marL="342900" indent="-342900">
              <a:buFont typeface="+mj-lt"/>
              <a:buAutoNum type="arabicPeriod"/>
            </a:pPr>
            <a:r>
              <a:rPr lang="en-AU" sz="1800" dirty="0">
                <a:cs typeface="Arial"/>
              </a:rPr>
              <a:t>Exclude samples with genetic ancestry inconsistent with the ancestry of the population being studied</a:t>
            </a:r>
          </a:p>
          <a:p>
            <a:pPr marL="0" indent="0">
              <a:buNone/>
            </a:pPr>
            <a:r>
              <a:rPr lang="en-AU" sz="1800" dirty="0">
                <a:solidFill>
                  <a:srgbClr val="FF0000"/>
                </a:solidFill>
                <a:cs typeface="Arial"/>
              </a:rPr>
              <a:t>Note: Steps 3 - 5 are generally done with high quality pruned SNPs (to be discussed soon)</a:t>
            </a:r>
          </a:p>
        </p:txBody>
      </p:sp>
    </p:spTree>
    <p:extLst>
      <p:ext uri="{BB962C8B-B14F-4D97-AF65-F5344CB8AC3E}">
        <p14:creationId xmlns:p14="http://schemas.microsoft.com/office/powerpoint/2010/main" val="125543357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7555-DC4F-AD3F-6735-B052680C1E3E}"/>
              </a:ext>
            </a:extLst>
          </p:cNvPr>
          <p:cNvSpPr txBox="1">
            <a:spLocks/>
          </p:cNvSpPr>
          <p:nvPr/>
        </p:nvSpPr>
        <p:spPr>
          <a:xfrm>
            <a:off x="838200" y="91992"/>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SNP-level QC</a:t>
            </a:r>
            <a:endParaRPr lang="en-US" dirty="0"/>
          </a:p>
        </p:txBody>
      </p:sp>
      <p:sp>
        <p:nvSpPr>
          <p:cNvPr id="3" name="Content Placeholder 2">
            <a:extLst>
              <a:ext uri="{FF2B5EF4-FFF2-40B4-BE49-F238E27FC236}">
                <a16:creationId xmlns:a16="http://schemas.microsoft.com/office/drawing/2014/main" id="{7252CFC4-FE41-0137-D68D-823196118D2E}"/>
              </a:ext>
            </a:extLst>
          </p:cNvPr>
          <p:cNvSpPr txBox="1">
            <a:spLocks/>
          </p:cNvSpPr>
          <p:nvPr/>
        </p:nvSpPr>
        <p:spPr>
          <a:xfrm>
            <a:off x="838200" y="1607911"/>
            <a:ext cx="9711046"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2000" dirty="0"/>
              <a:t>Remove SNPs with MAF &lt; 0.05 or 0.01</a:t>
            </a:r>
            <a:endParaRPr lang="en-AU" sz="2000" dirty="0">
              <a:cs typeface="Arial"/>
            </a:endParaRPr>
          </a:p>
          <a:p>
            <a:pPr marL="742950" lvl="1" indent="-285750"/>
            <a:r>
              <a:rPr lang="en-AU" sz="2000" dirty="0">
                <a:cs typeface="Arial"/>
              </a:rPr>
              <a:t>--</a:t>
            </a:r>
            <a:r>
              <a:rPr lang="en-AU" sz="2000" dirty="0" err="1">
                <a:cs typeface="Arial"/>
              </a:rPr>
              <a:t>maf</a:t>
            </a:r>
            <a:r>
              <a:rPr lang="en-AU" sz="2000" dirty="0">
                <a:cs typeface="Arial"/>
              </a:rPr>
              <a:t> &lt;threshold&gt;</a:t>
            </a:r>
          </a:p>
          <a:p>
            <a:pPr marL="742950" lvl="1" indent="-285750"/>
            <a:r>
              <a:rPr lang="en-AU" sz="2000" dirty="0" err="1">
                <a:cs typeface="Arial"/>
              </a:rPr>
              <a:t>E.g</a:t>
            </a:r>
            <a:r>
              <a:rPr lang="en-AU" sz="2000" dirty="0">
                <a:cs typeface="Arial"/>
              </a:rPr>
              <a:t>: --</a:t>
            </a:r>
            <a:r>
              <a:rPr lang="en-AU" sz="2000" dirty="0" err="1">
                <a:cs typeface="Arial"/>
              </a:rPr>
              <a:t>maf</a:t>
            </a:r>
            <a:r>
              <a:rPr lang="en-AU" sz="2000" dirty="0">
                <a:cs typeface="Arial"/>
              </a:rPr>
              <a:t> 0.05</a:t>
            </a:r>
          </a:p>
          <a:p>
            <a:pPr marL="285750" indent="-285750"/>
            <a:endParaRPr lang="en-AU" sz="2000" dirty="0">
              <a:cs typeface="Arial"/>
            </a:endParaRPr>
          </a:p>
          <a:p>
            <a:pPr marL="285750" indent="-285750"/>
            <a:r>
              <a:rPr lang="en-AU" sz="2000" dirty="0">
                <a:cs typeface="Arial"/>
              </a:rPr>
              <a:t>Removing missing SNPs</a:t>
            </a:r>
          </a:p>
          <a:p>
            <a:pPr marL="742950" lvl="1" indent="-285750"/>
            <a:r>
              <a:rPr lang="en-AU" sz="2000" dirty="0">
                <a:cs typeface="Arial"/>
              </a:rPr>
              <a:t>--</a:t>
            </a:r>
            <a:r>
              <a:rPr lang="en-AU" sz="2000" dirty="0" err="1">
                <a:cs typeface="Arial"/>
              </a:rPr>
              <a:t>geno</a:t>
            </a:r>
            <a:endParaRPr lang="en-AU" sz="2000" dirty="0">
              <a:cs typeface="Arial"/>
            </a:endParaRPr>
          </a:p>
          <a:p>
            <a:pPr marL="742950" lvl="1" indent="-285750"/>
            <a:r>
              <a:rPr lang="en-AU" sz="2000" dirty="0">
                <a:cs typeface="Arial"/>
              </a:rPr>
              <a:t>The SNP is missing in samples</a:t>
            </a:r>
          </a:p>
          <a:p>
            <a:pPr marL="742950" lvl="1" indent="-285750"/>
            <a:endParaRPr lang="en-AU" sz="2000" dirty="0">
              <a:cs typeface="Arial"/>
            </a:endParaRPr>
          </a:p>
          <a:p>
            <a:pPr marL="285750" indent="-285750"/>
            <a:r>
              <a:rPr lang="en-AU" sz="2000" dirty="0">
                <a:cs typeface="Arial"/>
              </a:rPr>
              <a:t>Remove SNPs not in Hardy-Weinberg equilibrium (i.e., HWE p &lt; 1e-6)</a:t>
            </a:r>
          </a:p>
          <a:p>
            <a:pPr marL="742950" lvl="1" indent="-285750"/>
            <a:r>
              <a:rPr lang="en-AU" sz="2000" dirty="0">
                <a:cs typeface="Arial"/>
              </a:rPr>
              <a:t>--het &lt;threshold&gt;</a:t>
            </a:r>
          </a:p>
          <a:p>
            <a:pPr marL="742950" lvl="1" indent="-285750"/>
            <a:r>
              <a:rPr lang="en-AU" sz="2000" dirty="0">
                <a:cs typeface="Arial"/>
              </a:rPr>
              <a:t>E.g.: --het 1e-06 </a:t>
            </a:r>
          </a:p>
          <a:p>
            <a:pPr marL="742950" lvl="1" indent="-285750"/>
            <a:endParaRPr lang="en-AU" sz="2000" dirty="0">
              <a:cs typeface="Arial"/>
            </a:endParaRPr>
          </a:p>
        </p:txBody>
      </p:sp>
    </p:spTree>
    <p:extLst>
      <p:ext uri="{BB962C8B-B14F-4D97-AF65-F5344CB8AC3E}">
        <p14:creationId xmlns:p14="http://schemas.microsoft.com/office/powerpoint/2010/main" val="38902581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46EE9DF-8658-3F5E-97BF-DC00D6F2105E}"/>
              </a:ext>
            </a:extLst>
          </p:cNvPr>
          <p:cNvSpPr txBox="1">
            <a:spLocks/>
          </p:cNvSpPr>
          <p:nvPr/>
        </p:nvSpPr>
        <p:spPr>
          <a:xfrm>
            <a:off x="330530" y="1325563"/>
            <a:ext cx="11530940"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2400" dirty="0"/>
              <a:t>Heterozygosity:</a:t>
            </a:r>
          </a:p>
          <a:p>
            <a:pPr lvl="1"/>
            <a:r>
              <a:rPr lang="en-AU" dirty="0"/>
              <a:t>Very high or low heterozygosity rates in individuals could be due to DNA contamination or high levels of inbreeding</a:t>
            </a:r>
            <a:endParaRPr lang="en-AU" dirty="0">
              <a:cs typeface="Arial"/>
            </a:endParaRPr>
          </a:p>
          <a:p>
            <a:pPr lvl="1"/>
            <a:r>
              <a:rPr lang="en-AU" dirty="0"/>
              <a:t>Therefore, samples with extreme heterozygosity are typically removed as QC</a:t>
            </a:r>
          </a:p>
          <a:p>
            <a:r>
              <a:rPr lang="en-AU" sz="2400" dirty="0"/>
              <a:t>HWE:</a:t>
            </a:r>
            <a:endParaRPr lang="en-AU" sz="2400" dirty="0">
              <a:cs typeface="Arial" panose="020B0604020202020204"/>
            </a:endParaRPr>
          </a:p>
          <a:p>
            <a:pPr lvl="1"/>
            <a:r>
              <a:rPr lang="en-AU" dirty="0">
                <a:ea typeface="+mn-lt"/>
                <a:cs typeface="+mn-lt"/>
              </a:rPr>
              <a:t>Poor-quality genotyping can result in heterozygotes being called as homozygotes, generating more homozygotes than expected</a:t>
            </a:r>
          </a:p>
          <a:p>
            <a:pPr lvl="1"/>
            <a:r>
              <a:rPr lang="en-AU" dirty="0">
                <a:cs typeface="Arial"/>
              </a:rPr>
              <a:t>Setting P &lt;10−6 as the threshold implies one SNP per million will be removed when HWE holds</a:t>
            </a:r>
          </a:p>
          <a:p>
            <a:pPr lvl="1"/>
            <a:r>
              <a:rPr lang="en-AU" dirty="0">
                <a:cs typeface="Arial"/>
              </a:rPr>
              <a:t>Only SNPs</a:t>
            </a:r>
            <a:r>
              <a:rPr lang="en-AU" dirty="0">
                <a:ea typeface="+mn-lt"/>
                <a:cs typeface="+mn-lt"/>
              </a:rPr>
              <a:t> extremely discordant with HWE should be removed as mild HWE may also be due to processes related to disease</a:t>
            </a:r>
          </a:p>
        </p:txBody>
      </p:sp>
      <p:sp>
        <p:nvSpPr>
          <p:cNvPr id="3" name="Title 1">
            <a:extLst>
              <a:ext uri="{FF2B5EF4-FFF2-40B4-BE49-F238E27FC236}">
                <a16:creationId xmlns:a16="http://schemas.microsoft.com/office/drawing/2014/main" id="{4911D598-1720-99FC-7749-68C1A7A49DAD}"/>
              </a:ext>
            </a:extLst>
          </p:cNvPr>
          <p:cNvSpPr txBox="1">
            <a:spLocks/>
          </p:cNvSpPr>
          <p:nvPr/>
        </p:nvSpPr>
        <p:spPr>
          <a:xfrm>
            <a:off x="838200" y="0"/>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QC</a:t>
            </a:r>
            <a:endParaRPr lang="en-US" dirty="0"/>
          </a:p>
        </p:txBody>
      </p:sp>
    </p:spTree>
    <p:extLst>
      <p:ext uri="{BB962C8B-B14F-4D97-AF65-F5344CB8AC3E}">
        <p14:creationId xmlns:p14="http://schemas.microsoft.com/office/powerpoint/2010/main" val="87849776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29D9-2C5B-1C02-3A11-88678F8FEBAE}"/>
              </a:ext>
            </a:extLst>
          </p:cNvPr>
          <p:cNvSpPr txBox="1">
            <a:spLocks/>
          </p:cNvSpPr>
          <p:nvPr/>
        </p:nvSpPr>
        <p:spPr>
          <a:xfrm>
            <a:off x="412079" y="125543"/>
            <a:ext cx="10515600" cy="89082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SNP Pruning</a:t>
            </a:r>
            <a:endParaRPr lang="en-US" dirty="0"/>
          </a:p>
        </p:txBody>
      </p:sp>
      <p:sp>
        <p:nvSpPr>
          <p:cNvPr id="3" name="Content Placeholder 2">
            <a:extLst>
              <a:ext uri="{FF2B5EF4-FFF2-40B4-BE49-F238E27FC236}">
                <a16:creationId xmlns:a16="http://schemas.microsoft.com/office/drawing/2014/main" id="{14D27CE1-A59B-C490-721D-8FB4D46777CB}"/>
              </a:ext>
            </a:extLst>
          </p:cNvPr>
          <p:cNvSpPr txBox="1">
            <a:spLocks/>
          </p:cNvSpPr>
          <p:nvPr/>
        </p:nvSpPr>
        <p:spPr>
          <a:xfrm>
            <a:off x="803334" y="1109891"/>
            <a:ext cx="9711046"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2000" dirty="0">
                <a:cs typeface="Arial"/>
              </a:rPr>
              <a:t>Process of removing highly correlated SNPs</a:t>
            </a:r>
          </a:p>
          <a:p>
            <a:pPr marL="285750" indent="-285750"/>
            <a:r>
              <a:rPr lang="en-AU" sz="2000" dirty="0">
                <a:cs typeface="Arial"/>
              </a:rPr>
              <a:t>We do this when we want to examine heterozygosity or ancestry or create genomic principal components</a:t>
            </a:r>
          </a:p>
          <a:p>
            <a:pPr marL="285750" indent="-285750"/>
            <a:r>
              <a:rPr lang="en-AU" sz="2000" dirty="0">
                <a:cs typeface="Arial"/>
              </a:rPr>
              <a:t>Command:</a:t>
            </a:r>
          </a:p>
          <a:p>
            <a:pPr marL="742950" lvl="1" indent="-285750"/>
            <a:r>
              <a:rPr lang="en-AU" sz="2000" dirty="0">
                <a:cs typeface="Arial"/>
              </a:rPr>
              <a:t>plink --</a:t>
            </a:r>
            <a:r>
              <a:rPr lang="en-AU" sz="2000" dirty="0" err="1">
                <a:cs typeface="Arial"/>
              </a:rPr>
              <a:t>indep</a:t>
            </a:r>
            <a:r>
              <a:rPr lang="en-AU" sz="2000" dirty="0">
                <a:cs typeface="Arial"/>
              </a:rPr>
              <a:t>-pairwise &lt;window&gt; &lt;step&gt; &lt;</a:t>
            </a:r>
            <a:r>
              <a:rPr lang="en-AU" sz="2000" dirty="0" err="1">
                <a:cs typeface="Arial"/>
              </a:rPr>
              <a:t>rsq</a:t>
            </a:r>
            <a:r>
              <a:rPr lang="en-AU" sz="2000" dirty="0">
                <a:cs typeface="Arial"/>
              </a:rPr>
              <a:t>&gt; --</a:t>
            </a:r>
            <a:r>
              <a:rPr lang="en-AU" sz="2000" dirty="0" err="1">
                <a:cs typeface="Arial"/>
              </a:rPr>
              <a:t>bfile</a:t>
            </a:r>
            <a:r>
              <a:rPr lang="en-AU" sz="2000" dirty="0">
                <a:cs typeface="Arial"/>
              </a:rPr>
              <a:t> g1000_eur --make-just-fam --out g1000_eur_prunedsnps</a:t>
            </a:r>
          </a:p>
          <a:p>
            <a:pPr marL="742950" lvl="1" indent="-285750"/>
            <a:r>
              <a:rPr lang="en-AU" sz="2000" dirty="0">
                <a:cs typeface="Arial"/>
              </a:rPr>
              <a:t>Window: fixed number of SNPs assessed at a time</a:t>
            </a:r>
          </a:p>
          <a:p>
            <a:pPr marL="742950" lvl="1" indent="-285750"/>
            <a:r>
              <a:rPr lang="en-AU" sz="2000" dirty="0">
                <a:cs typeface="Arial"/>
              </a:rPr>
              <a:t>Step: Sliding window number of SNPs</a:t>
            </a:r>
          </a:p>
          <a:p>
            <a:pPr marL="742950" lvl="1" indent="-285750"/>
            <a:r>
              <a:rPr lang="en-AU" sz="2000" dirty="0" err="1">
                <a:cs typeface="Arial"/>
              </a:rPr>
              <a:t>Rsq</a:t>
            </a:r>
            <a:r>
              <a:rPr lang="en-AU" sz="2000" dirty="0">
                <a:cs typeface="Arial"/>
              </a:rPr>
              <a:t> or r</a:t>
            </a:r>
            <a:r>
              <a:rPr lang="en-AU" sz="2000" baseline="30000" dirty="0">
                <a:cs typeface="Arial"/>
              </a:rPr>
              <a:t>2</a:t>
            </a:r>
            <a:r>
              <a:rPr lang="en-AU" sz="2000" dirty="0">
                <a:cs typeface="Arial"/>
              </a:rPr>
              <a:t>: squared correlations</a:t>
            </a:r>
          </a:p>
          <a:p>
            <a:pPr marL="742950" lvl="1" indent="-285750"/>
            <a:endParaRPr lang="en-AU" sz="2000" dirty="0">
              <a:cs typeface="Arial"/>
            </a:endParaRPr>
          </a:p>
        </p:txBody>
      </p:sp>
      <p:cxnSp>
        <p:nvCxnSpPr>
          <p:cNvPr id="5" name="Straight Connector 4">
            <a:extLst>
              <a:ext uri="{FF2B5EF4-FFF2-40B4-BE49-F238E27FC236}">
                <a16:creationId xmlns:a16="http://schemas.microsoft.com/office/drawing/2014/main" id="{3A2EBDC2-24DC-C284-D70B-12A39B02884B}"/>
              </a:ext>
            </a:extLst>
          </p:cNvPr>
          <p:cNvCxnSpPr/>
          <p:nvPr/>
        </p:nvCxnSpPr>
        <p:spPr>
          <a:xfrm>
            <a:off x="284084" y="4873841"/>
            <a:ext cx="39150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E37C85AC-90D7-9A9A-3D34-E7A04CAE9852}"/>
              </a:ext>
            </a:extLst>
          </p:cNvPr>
          <p:cNvCxnSpPr/>
          <p:nvPr/>
        </p:nvCxnSpPr>
        <p:spPr>
          <a:xfrm>
            <a:off x="4529092" y="4857565"/>
            <a:ext cx="39150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7B8F6BAE-7D8D-580A-9BA4-D9A5EF7823BF}"/>
              </a:ext>
            </a:extLst>
          </p:cNvPr>
          <p:cNvCxnSpPr/>
          <p:nvPr/>
        </p:nvCxnSpPr>
        <p:spPr>
          <a:xfrm>
            <a:off x="8007659" y="5415379"/>
            <a:ext cx="391505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5E3D6B7-7069-533E-E3AA-6B9223B4302C}"/>
              </a:ext>
            </a:extLst>
          </p:cNvPr>
          <p:cNvCxnSpPr>
            <a:cxnSpLocks/>
          </p:cNvCxnSpPr>
          <p:nvPr/>
        </p:nvCxnSpPr>
        <p:spPr>
          <a:xfrm>
            <a:off x="532660"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99BC8B-7990-AEA7-29A3-626A91335C36}"/>
              </a:ext>
            </a:extLst>
          </p:cNvPr>
          <p:cNvCxnSpPr>
            <a:cxnSpLocks/>
          </p:cNvCxnSpPr>
          <p:nvPr/>
        </p:nvCxnSpPr>
        <p:spPr>
          <a:xfrm>
            <a:off x="827103"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8477D8-FA39-7364-5584-D86C2B09A783}"/>
              </a:ext>
            </a:extLst>
          </p:cNvPr>
          <p:cNvCxnSpPr>
            <a:cxnSpLocks/>
          </p:cNvCxnSpPr>
          <p:nvPr/>
        </p:nvCxnSpPr>
        <p:spPr>
          <a:xfrm>
            <a:off x="1130422"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B6CC83-46B7-F980-0DC3-6797DD6E2C05}"/>
              </a:ext>
            </a:extLst>
          </p:cNvPr>
          <p:cNvCxnSpPr>
            <a:cxnSpLocks/>
          </p:cNvCxnSpPr>
          <p:nvPr/>
        </p:nvCxnSpPr>
        <p:spPr>
          <a:xfrm>
            <a:off x="1451498"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23BB9C-7A75-F4D3-7B54-49484E4278AA}"/>
              </a:ext>
            </a:extLst>
          </p:cNvPr>
          <p:cNvCxnSpPr>
            <a:cxnSpLocks/>
          </p:cNvCxnSpPr>
          <p:nvPr/>
        </p:nvCxnSpPr>
        <p:spPr>
          <a:xfrm>
            <a:off x="1799204"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45496E-97B8-34D8-5B70-E912FA93EBDE}"/>
              </a:ext>
            </a:extLst>
          </p:cNvPr>
          <p:cNvCxnSpPr>
            <a:cxnSpLocks/>
          </p:cNvCxnSpPr>
          <p:nvPr/>
        </p:nvCxnSpPr>
        <p:spPr>
          <a:xfrm>
            <a:off x="2120280"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E7B7F3F-D944-2085-5002-79C88FE74D0C}"/>
              </a:ext>
            </a:extLst>
          </p:cNvPr>
          <p:cNvCxnSpPr>
            <a:cxnSpLocks/>
          </p:cNvCxnSpPr>
          <p:nvPr/>
        </p:nvCxnSpPr>
        <p:spPr>
          <a:xfrm>
            <a:off x="2389576"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E46FAD-0E1E-9311-F7DD-6A0EE0BA6C0D}"/>
              </a:ext>
            </a:extLst>
          </p:cNvPr>
          <p:cNvCxnSpPr>
            <a:cxnSpLocks/>
          </p:cNvCxnSpPr>
          <p:nvPr/>
        </p:nvCxnSpPr>
        <p:spPr>
          <a:xfrm>
            <a:off x="2684019"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B1AF38B-A550-0E64-6C62-587D176455AE}"/>
              </a:ext>
            </a:extLst>
          </p:cNvPr>
          <p:cNvCxnSpPr>
            <a:cxnSpLocks/>
          </p:cNvCxnSpPr>
          <p:nvPr/>
        </p:nvCxnSpPr>
        <p:spPr>
          <a:xfrm>
            <a:off x="2987338"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60DEFE5-FFA8-7209-5729-FA9E7E4FF946}"/>
              </a:ext>
            </a:extLst>
          </p:cNvPr>
          <p:cNvCxnSpPr>
            <a:cxnSpLocks/>
          </p:cNvCxnSpPr>
          <p:nvPr/>
        </p:nvCxnSpPr>
        <p:spPr>
          <a:xfrm>
            <a:off x="3308414"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BEE475-2A34-9F13-89D0-A5EDF880F4D1}"/>
              </a:ext>
            </a:extLst>
          </p:cNvPr>
          <p:cNvCxnSpPr>
            <a:cxnSpLocks/>
          </p:cNvCxnSpPr>
          <p:nvPr/>
        </p:nvCxnSpPr>
        <p:spPr>
          <a:xfrm>
            <a:off x="3691632"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E15304-9AEE-FB8F-7AAE-AD0A7A765FF5}"/>
              </a:ext>
            </a:extLst>
          </p:cNvPr>
          <p:cNvCxnSpPr>
            <a:cxnSpLocks/>
          </p:cNvCxnSpPr>
          <p:nvPr/>
        </p:nvCxnSpPr>
        <p:spPr>
          <a:xfrm>
            <a:off x="4030463" y="487381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D133AF7-64F1-D573-38BB-9C9936BDBBA0}"/>
              </a:ext>
            </a:extLst>
          </p:cNvPr>
          <p:cNvCxnSpPr>
            <a:cxnSpLocks/>
          </p:cNvCxnSpPr>
          <p:nvPr/>
        </p:nvCxnSpPr>
        <p:spPr>
          <a:xfrm>
            <a:off x="4751041"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E0F1A4-0584-CE9A-247E-C4A3077CB073}"/>
              </a:ext>
            </a:extLst>
          </p:cNvPr>
          <p:cNvCxnSpPr>
            <a:cxnSpLocks/>
          </p:cNvCxnSpPr>
          <p:nvPr/>
        </p:nvCxnSpPr>
        <p:spPr>
          <a:xfrm>
            <a:off x="5045484"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C0D9E2-EAE9-652C-75DC-7FBEE1432D65}"/>
              </a:ext>
            </a:extLst>
          </p:cNvPr>
          <p:cNvCxnSpPr>
            <a:cxnSpLocks/>
          </p:cNvCxnSpPr>
          <p:nvPr/>
        </p:nvCxnSpPr>
        <p:spPr>
          <a:xfrm>
            <a:off x="5348803"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6C61ED1-0D8B-7271-7893-69312D90F07A}"/>
              </a:ext>
            </a:extLst>
          </p:cNvPr>
          <p:cNvCxnSpPr>
            <a:cxnSpLocks/>
          </p:cNvCxnSpPr>
          <p:nvPr/>
        </p:nvCxnSpPr>
        <p:spPr>
          <a:xfrm>
            <a:off x="5669879"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539F024-95B6-945A-A2EE-4A4001E6108B}"/>
              </a:ext>
            </a:extLst>
          </p:cNvPr>
          <p:cNvCxnSpPr>
            <a:cxnSpLocks/>
          </p:cNvCxnSpPr>
          <p:nvPr/>
        </p:nvCxnSpPr>
        <p:spPr>
          <a:xfrm>
            <a:off x="6053097"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717CBD7-2906-BC0C-CC7A-10C2457F5177}"/>
              </a:ext>
            </a:extLst>
          </p:cNvPr>
          <p:cNvCxnSpPr>
            <a:cxnSpLocks/>
          </p:cNvCxnSpPr>
          <p:nvPr/>
        </p:nvCxnSpPr>
        <p:spPr>
          <a:xfrm>
            <a:off x="6338661"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8FC23D-E055-49AE-EDF0-6955E5B11B33}"/>
              </a:ext>
            </a:extLst>
          </p:cNvPr>
          <p:cNvCxnSpPr>
            <a:cxnSpLocks/>
          </p:cNvCxnSpPr>
          <p:nvPr/>
        </p:nvCxnSpPr>
        <p:spPr>
          <a:xfrm>
            <a:off x="6607957"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D6E55B-E80D-918E-D0B2-6A6BE4A0D85E}"/>
              </a:ext>
            </a:extLst>
          </p:cNvPr>
          <p:cNvCxnSpPr>
            <a:cxnSpLocks/>
          </p:cNvCxnSpPr>
          <p:nvPr/>
        </p:nvCxnSpPr>
        <p:spPr>
          <a:xfrm>
            <a:off x="6902400"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9FF5E83-A762-CE20-49CD-96F53DFAF61B}"/>
              </a:ext>
            </a:extLst>
          </p:cNvPr>
          <p:cNvCxnSpPr>
            <a:cxnSpLocks/>
          </p:cNvCxnSpPr>
          <p:nvPr/>
        </p:nvCxnSpPr>
        <p:spPr>
          <a:xfrm>
            <a:off x="7205719"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FCCD217-01EE-102C-665E-1F7903E3518E}"/>
              </a:ext>
            </a:extLst>
          </p:cNvPr>
          <p:cNvCxnSpPr>
            <a:cxnSpLocks/>
          </p:cNvCxnSpPr>
          <p:nvPr/>
        </p:nvCxnSpPr>
        <p:spPr>
          <a:xfrm>
            <a:off x="7526795"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1F43B78-F2BE-59BB-12D7-2F14D77C60E5}"/>
              </a:ext>
            </a:extLst>
          </p:cNvPr>
          <p:cNvCxnSpPr>
            <a:cxnSpLocks/>
          </p:cNvCxnSpPr>
          <p:nvPr/>
        </p:nvCxnSpPr>
        <p:spPr>
          <a:xfrm>
            <a:off x="7910013"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3C439F-4601-0CE5-D04E-DE30A8AB68AA}"/>
              </a:ext>
            </a:extLst>
          </p:cNvPr>
          <p:cNvCxnSpPr>
            <a:cxnSpLocks/>
          </p:cNvCxnSpPr>
          <p:nvPr/>
        </p:nvCxnSpPr>
        <p:spPr>
          <a:xfrm>
            <a:off x="8248844" y="4857536"/>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0075E9-7354-75F1-79C9-ECE8B1ED6BCA}"/>
              </a:ext>
            </a:extLst>
          </p:cNvPr>
          <p:cNvCxnSpPr>
            <a:cxnSpLocks/>
          </p:cNvCxnSpPr>
          <p:nvPr/>
        </p:nvCxnSpPr>
        <p:spPr>
          <a:xfrm>
            <a:off x="8259207"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E8E664-12FA-6D99-68DF-52B487C9F6EB}"/>
              </a:ext>
            </a:extLst>
          </p:cNvPr>
          <p:cNvCxnSpPr>
            <a:cxnSpLocks/>
          </p:cNvCxnSpPr>
          <p:nvPr/>
        </p:nvCxnSpPr>
        <p:spPr>
          <a:xfrm>
            <a:off x="8553650"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6243904-D965-08BE-4551-3EB4789ABFFA}"/>
              </a:ext>
            </a:extLst>
          </p:cNvPr>
          <p:cNvCxnSpPr>
            <a:cxnSpLocks/>
          </p:cNvCxnSpPr>
          <p:nvPr/>
        </p:nvCxnSpPr>
        <p:spPr>
          <a:xfrm>
            <a:off x="8856969"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6D15FF-D3AA-0605-3A10-229D228DEF83}"/>
              </a:ext>
            </a:extLst>
          </p:cNvPr>
          <p:cNvCxnSpPr>
            <a:cxnSpLocks/>
          </p:cNvCxnSpPr>
          <p:nvPr/>
        </p:nvCxnSpPr>
        <p:spPr>
          <a:xfrm>
            <a:off x="9178045"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3B346A-EF4F-3E6D-FDDB-45D5D97A9F13}"/>
              </a:ext>
            </a:extLst>
          </p:cNvPr>
          <p:cNvCxnSpPr>
            <a:cxnSpLocks/>
          </p:cNvCxnSpPr>
          <p:nvPr/>
        </p:nvCxnSpPr>
        <p:spPr>
          <a:xfrm>
            <a:off x="9561263"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096DC-0E8F-699E-6846-7A0F5FCBE7B5}"/>
              </a:ext>
            </a:extLst>
          </p:cNvPr>
          <p:cNvCxnSpPr>
            <a:cxnSpLocks/>
          </p:cNvCxnSpPr>
          <p:nvPr/>
        </p:nvCxnSpPr>
        <p:spPr>
          <a:xfrm>
            <a:off x="9846827"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FC8E7BF-7178-1AB6-4C39-58E39C6249BF}"/>
              </a:ext>
            </a:extLst>
          </p:cNvPr>
          <p:cNvCxnSpPr>
            <a:cxnSpLocks/>
          </p:cNvCxnSpPr>
          <p:nvPr/>
        </p:nvCxnSpPr>
        <p:spPr>
          <a:xfrm>
            <a:off x="10116123"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FB55EEB-5601-D2FB-5AC5-896662FA9C15}"/>
              </a:ext>
            </a:extLst>
          </p:cNvPr>
          <p:cNvCxnSpPr>
            <a:cxnSpLocks/>
          </p:cNvCxnSpPr>
          <p:nvPr/>
        </p:nvCxnSpPr>
        <p:spPr>
          <a:xfrm>
            <a:off x="10410566"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589EFC-F1B7-9197-CFD3-E94E0B37D668}"/>
              </a:ext>
            </a:extLst>
          </p:cNvPr>
          <p:cNvCxnSpPr>
            <a:cxnSpLocks/>
          </p:cNvCxnSpPr>
          <p:nvPr/>
        </p:nvCxnSpPr>
        <p:spPr>
          <a:xfrm>
            <a:off x="10713885"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2BE38B-7C0C-E4A3-AE0A-AA071A2C66A3}"/>
              </a:ext>
            </a:extLst>
          </p:cNvPr>
          <p:cNvCxnSpPr>
            <a:cxnSpLocks/>
          </p:cNvCxnSpPr>
          <p:nvPr/>
        </p:nvCxnSpPr>
        <p:spPr>
          <a:xfrm>
            <a:off x="11034961"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B5DAC17-5201-622E-3CEC-0C2B1D4E8BEB}"/>
              </a:ext>
            </a:extLst>
          </p:cNvPr>
          <p:cNvCxnSpPr>
            <a:cxnSpLocks/>
          </p:cNvCxnSpPr>
          <p:nvPr/>
        </p:nvCxnSpPr>
        <p:spPr>
          <a:xfrm>
            <a:off x="11418179"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7441761-E619-D532-D619-52A7C96FE341}"/>
              </a:ext>
            </a:extLst>
          </p:cNvPr>
          <p:cNvCxnSpPr>
            <a:cxnSpLocks/>
          </p:cNvCxnSpPr>
          <p:nvPr/>
        </p:nvCxnSpPr>
        <p:spPr>
          <a:xfrm>
            <a:off x="11757010" y="5427185"/>
            <a:ext cx="0" cy="10505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4F31058-8CED-DDF0-F8F9-15CFB6B571D5}"/>
              </a:ext>
            </a:extLst>
          </p:cNvPr>
          <p:cNvSpPr txBox="1"/>
          <p:nvPr/>
        </p:nvSpPr>
        <p:spPr>
          <a:xfrm>
            <a:off x="809504" y="5166109"/>
            <a:ext cx="2204450" cy="369332"/>
          </a:xfrm>
          <a:prstGeom prst="rect">
            <a:avLst/>
          </a:prstGeom>
          <a:noFill/>
        </p:spPr>
        <p:txBody>
          <a:bodyPr wrap="none" rtlCol="0">
            <a:spAutoFit/>
          </a:bodyPr>
          <a:lstStyle/>
          <a:p>
            <a:r>
              <a:rPr lang="en-AU" dirty="0"/>
              <a:t>Step 1:  window = 6</a:t>
            </a:r>
          </a:p>
        </p:txBody>
      </p:sp>
      <p:sp>
        <p:nvSpPr>
          <p:cNvPr id="47" name="Left Brace 46">
            <a:extLst>
              <a:ext uri="{FF2B5EF4-FFF2-40B4-BE49-F238E27FC236}">
                <a16:creationId xmlns:a16="http://schemas.microsoft.com/office/drawing/2014/main" id="{B069A215-A5DA-56AF-058E-FA575273DA30}"/>
              </a:ext>
            </a:extLst>
          </p:cNvPr>
          <p:cNvSpPr/>
          <p:nvPr/>
        </p:nvSpPr>
        <p:spPr>
          <a:xfrm>
            <a:off x="363984" y="4687408"/>
            <a:ext cx="196778" cy="369327"/>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sp>
        <p:nvSpPr>
          <p:cNvPr id="48" name="Left Brace 47">
            <a:extLst>
              <a:ext uri="{FF2B5EF4-FFF2-40B4-BE49-F238E27FC236}">
                <a16:creationId xmlns:a16="http://schemas.microsoft.com/office/drawing/2014/main" id="{9FD24C7B-BE7B-F0A9-8F8D-0BE334FFFBFA}"/>
              </a:ext>
            </a:extLst>
          </p:cNvPr>
          <p:cNvSpPr/>
          <p:nvPr/>
        </p:nvSpPr>
        <p:spPr>
          <a:xfrm flipH="1">
            <a:off x="2158751" y="4688886"/>
            <a:ext cx="196778" cy="369327"/>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grpSp>
        <p:nvGrpSpPr>
          <p:cNvPr id="55" name="Group 54">
            <a:extLst>
              <a:ext uri="{FF2B5EF4-FFF2-40B4-BE49-F238E27FC236}">
                <a16:creationId xmlns:a16="http://schemas.microsoft.com/office/drawing/2014/main" id="{4572C831-420E-CD69-CE75-6CB1658BA557}"/>
              </a:ext>
            </a:extLst>
          </p:cNvPr>
          <p:cNvGrpSpPr/>
          <p:nvPr/>
        </p:nvGrpSpPr>
        <p:grpSpPr>
          <a:xfrm>
            <a:off x="727784" y="4758040"/>
            <a:ext cx="177840" cy="233280"/>
            <a:chOff x="727784" y="4758040"/>
            <a:chExt cx="177840" cy="233280"/>
          </a:xfrm>
        </p:grpSpPr>
        <mc:AlternateContent xmlns:mc="http://schemas.openxmlformats.org/markup-compatibility/2006" xmlns:p14="http://schemas.microsoft.com/office/powerpoint/2010/main">
          <mc:Choice Requires="p14">
            <p:contentPart p14:bwMode="auto" r:id="rId2">
              <p14:nvContentPartPr>
                <p14:cNvPr id="53" name="Ink 52">
                  <a:extLst>
                    <a:ext uri="{FF2B5EF4-FFF2-40B4-BE49-F238E27FC236}">
                      <a16:creationId xmlns:a16="http://schemas.microsoft.com/office/drawing/2014/main" id="{090A4537-1A8E-C60D-8540-908DFFFFBE23}"/>
                    </a:ext>
                  </a:extLst>
                </p14:cNvPr>
                <p14:cNvContentPartPr/>
                <p14:nvPr/>
              </p14:nvContentPartPr>
              <p14:xfrm>
                <a:off x="727784" y="4758040"/>
                <a:ext cx="177840" cy="233280"/>
              </p14:xfrm>
            </p:contentPart>
          </mc:Choice>
          <mc:Fallback xmlns="">
            <p:pic>
              <p:nvPicPr>
                <p:cNvPr id="53" name="Ink 52">
                  <a:extLst>
                    <a:ext uri="{FF2B5EF4-FFF2-40B4-BE49-F238E27FC236}">
                      <a16:creationId xmlns:a16="http://schemas.microsoft.com/office/drawing/2014/main" id="{090A4537-1A8E-C60D-8540-908DFFFFBE23}"/>
                    </a:ext>
                  </a:extLst>
                </p:cNvPr>
                <p:cNvPicPr/>
                <p:nvPr/>
              </p:nvPicPr>
              <p:blipFill>
                <a:blip r:embed="rId3"/>
                <a:stretch>
                  <a:fillRect/>
                </a:stretch>
              </p:blipFill>
              <p:spPr>
                <a:xfrm>
                  <a:off x="718784" y="4749040"/>
                  <a:ext cx="195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4" name="Ink 53">
                  <a:extLst>
                    <a:ext uri="{FF2B5EF4-FFF2-40B4-BE49-F238E27FC236}">
                      <a16:creationId xmlns:a16="http://schemas.microsoft.com/office/drawing/2014/main" id="{D578F117-BEB5-23F7-A27F-C1FE82A64A6C}"/>
                    </a:ext>
                  </a:extLst>
                </p14:cNvPr>
                <p14:cNvContentPartPr/>
                <p14:nvPr/>
              </p14:nvContentPartPr>
              <p14:xfrm>
                <a:off x="754424" y="4793680"/>
                <a:ext cx="143280" cy="177480"/>
              </p14:xfrm>
            </p:contentPart>
          </mc:Choice>
          <mc:Fallback xmlns="">
            <p:pic>
              <p:nvPicPr>
                <p:cNvPr id="54" name="Ink 53">
                  <a:extLst>
                    <a:ext uri="{FF2B5EF4-FFF2-40B4-BE49-F238E27FC236}">
                      <a16:creationId xmlns:a16="http://schemas.microsoft.com/office/drawing/2014/main" id="{D578F117-BEB5-23F7-A27F-C1FE82A64A6C}"/>
                    </a:ext>
                  </a:extLst>
                </p:cNvPr>
                <p:cNvPicPr/>
                <p:nvPr/>
              </p:nvPicPr>
              <p:blipFill>
                <a:blip r:embed="rId5"/>
                <a:stretch>
                  <a:fillRect/>
                </a:stretch>
              </p:blipFill>
              <p:spPr>
                <a:xfrm>
                  <a:off x="745424" y="4784698"/>
                  <a:ext cx="160920" cy="195084"/>
                </a:xfrm>
                <a:prstGeom prst="rect">
                  <a:avLst/>
                </a:prstGeom>
              </p:spPr>
            </p:pic>
          </mc:Fallback>
        </mc:AlternateContent>
      </p:grpSp>
      <p:grpSp>
        <p:nvGrpSpPr>
          <p:cNvPr id="63" name="Group 62">
            <a:extLst>
              <a:ext uri="{FF2B5EF4-FFF2-40B4-BE49-F238E27FC236}">
                <a16:creationId xmlns:a16="http://schemas.microsoft.com/office/drawing/2014/main" id="{546B1C6F-F281-D3FF-35F8-8B5631E8B088}"/>
              </a:ext>
            </a:extLst>
          </p:cNvPr>
          <p:cNvGrpSpPr/>
          <p:nvPr/>
        </p:nvGrpSpPr>
        <p:grpSpPr>
          <a:xfrm>
            <a:off x="1713104" y="4758040"/>
            <a:ext cx="170640" cy="231840"/>
            <a:chOff x="1713104" y="4758040"/>
            <a:chExt cx="170640" cy="231840"/>
          </a:xfrm>
        </p:grpSpPr>
        <mc:AlternateContent xmlns:mc="http://schemas.openxmlformats.org/markup-compatibility/2006" xmlns:p14="http://schemas.microsoft.com/office/powerpoint/2010/main">
          <mc:Choice Requires="p14">
            <p:contentPart p14:bwMode="auto" r:id="rId6">
              <p14:nvContentPartPr>
                <p14:cNvPr id="61" name="Ink 60">
                  <a:extLst>
                    <a:ext uri="{FF2B5EF4-FFF2-40B4-BE49-F238E27FC236}">
                      <a16:creationId xmlns:a16="http://schemas.microsoft.com/office/drawing/2014/main" id="{F555B7C5-5BD2-8ED6-6487-C18ECB7101A4}"/>
                    </a:ext>
                  </a:extLst>
                </p14:cNvPr>
                <p14:cNvContentPartPr/>
                <p14:nvPr/>
              </p14:nvContentPartPr>
              <p14:xfrm>
                <a:off x="1713104" y="4758040"/>
                <a:ext cx="170640" cy="187200"/>
              </p14:xfrm>
            </p:contentPart>
          </mc:Choice>
          <mc:Fallback xmlns="">
            <p:pic>
              <p:nvPicPr>
                <p:cNvPr id="61" name="Ink 60">
                  <a:extLst>
                    <a:ext uri="{FF2B5EF4-FFF2-40B4-BE49-F238E27FC236}">
                      <a16:creationId xmlns:a16="http://schemas.microsoft.com/office/drawing/2014/main" id="{F555B7C5-5BD2-8ED6-6487-C18ECB7101A4}"/>
                    </a:ext>
                  </a:extLst>
                </p:cNvPr>
                <p:cNvPicPr/>
                <p:nvPr/>
              </p:nvPicPr>
              <p:blipFill>
                <a:blip r:embed="rId7"/>
                <a:stretch>
                  <a:fillRect/>
                </a:stretch>
              </p:blipFill>
              <p:spPr>
                <a:xfrm>
                  <a:off x="1704104" y="4749023"/>
                  <a:ext cx="188280" cy="20487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2" name="Ink 61">
                  <a:extLst>
                    <a:ext uri="{FF2B5EF4-FFF2-40B4-BE49-F238E27FC236}">
                      <a16:creationId xmlns:a16="http://schemas.microsoft.com/office/drawing/2014/main" id="{1ACB1D3B-D948-125D-32D5-B9C698327644}"/>
                    </a:ext>
                  </a:extLst>
                </p14:cNvPr>
                <p14:cNvContentPartPr/>
                <p14:nvPr/>
              </p14:nvContentPartPr>
              <p14:xfrm>
                <a:off x="1750184" y="4784680"/>
                <a:ext cx="60840" cy="205200"/>
              </p14:xfrm>
            </p:contentPart>
          </mc:Choice>
          <mc:Fallback xmlns="">
            <p:pic>
              <p:nvPicPr>
                <p:cNvPr id="62" name="Ink 61">
                  <a:extLst>
                    <a:ext uri="{FF2B5EF4-FFF2-40B4-BE49-F238E27FC236}">
                      <a16:creationId xmlns:a16="http://schemas.microsoft.com/office/drawing/2014/main" id="{1ACB1D3B-D948-125D-32D5-B9C698327644}"/>
                    </a:ext>
                  </a:extLst>
                </p:cNvPr>
                <p:cNvPicPr/>
                <p:nvPr/>
              </p:nvPicPr>
              <p:blipFill>
                <a:blip r:embed="rId9"/>
                <a:stretch>
                  <a:fillRect/>
                </a:stretch>
              </p:blipFill>
              <p:spPr>
                <a:xfrm>
                  <a:off x="1741130" y="4775696"/>
                  <a:ext cx="78585" cy="222809"/>
                </a:xfrm>
                <a:prstGeom prst="rect">
                  <a:avLst/>
                </a:prstGeom>
              </p:spPr>
            </p:pic>
          </mc:Fallback>
        </mc:AlternateContent>
      </p:grpSp>
      <p:sp>
        <p:nvSpPr>
          <p:cNvPr id="65" name="TextBox 64">
            <a:extLst>
              <a:ext uri="{FF2B5EF4-FFF2-40B4-BE49-F238E27FC236}">
                <a16:creationId xmlns:a16="http://schemas.microsoft.com/office/drawing/2014/main" id="{18AA1B69-5BFE-C171-6DA3-58C6944CDD2F}"/>
              </a:ext>
            </a:extLst>
          </p:cNvPr>
          <p:cNvSpPr txBox="1"/>
          <p:nvPr/>
        </p:nvSpPr>
        <p:spPr>
          <a:xfrm>
            <a:off x="5241427" y="5105965"/>
            <a:ext cx="2204450" cy="646331"/>
          </a:xfrm>
          <a:prstGeom prst="rect">
            <a:avLst/>
          </a:prstGeom>
          <a:noFill/>
        </p:spPr>
        <p:txBody>
          <a:bodyPr wrap="none" rtlCol="0">
            <a:spAutoFit/>
          </a:bodyPr>
          <a:lstStyle/>
          <a:p>
            <a:r>
              <a:rPr lang="en-AU" dirty="0"/>
              <a:t>Step 2:  window = 6</a:t>
            </a:r>
          </a:p>
          <a:p>
            <a:r>
              <a:rPr lang="en-AU" dirty="0"/>
              <a:t>Step = 3</a:t>
            </a:r>
          </a:p>
        </p:txBody>
      </p:sp>
      <p:sp>
        <p:nvSpPr>
          <p:cNvPr id="66" name="Left Brace 65">
            <a:extLst>
              <a:ext uri="{FF2B5EF4-FFF2-40B4-BE49-F238E27FC236}">
                <a16:creationId xmlns:a16="http://schemas.microsoft.com/office/drawing/2014/main" id="{98AEC05F-399A-9104-6E17-9AD2ABE7B1D5}"/>
              </a:ext>
            </a:extLst>
          </p:cNvPr>
          <p:cNvSpPr/>
          <p:nvPr/>
        </p:nvSpPr>
        <p:spPr>
          <a:xfrm>
            <a:off x="5483463" y="4671394"/>
            <a:ext cx="196778" cy="369327"/>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sp>
        <p:nvSpPr>
          <p:cNvPr id="67" name="Left Brace 66">
            <a:extLst>
              <a:ext uri="{FF2B5EF4-FFF2-40B4-BE49-F238E27FC236}">
                <a16:creationId xmlns:a16="http://schemas.microsoft.com/office/drawing/2014/main" id="{33EFC56D-BC90-878C-A614-D2284ADF1965}"/>
              </a:ext>
            </a:extLst>
          </p:cNvPr>
          <p:cNvSpPr/>
          <p:nvPr/>
        </p:nvSpPr>
        <p:spPr>
          <a:xfrm flipH="1">
            <a:off x="7278230" y="4672872"/>
            <a:ext cx="196778" cy="369327"/>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grpSp>
        <p:nvGrpSpPr>
          <p:cNvPr id="68" name="Group 67">
            <a:extLst>
              <a:ext uri="{FF2B5EF4-FFF2-40B4-BE49-F238E27FC236}">
                <a16:creationId xmlns:a16="http://schemas.microsoft.com/office/drawing/2014/main" id="{98A0CEFB-FA1C-9D92-05A3-CF44F13D398D}"/>
              </a:ext>
            </a:extLst>
          </p:cNvPr>
          <p:cNvGrpSpPr/>
          <p:nvPr/>
        </p:nvGrpSpPr>
        <p:grpSpPr>
          <a:xfrm>
            <a:off x="4946058" y="4727822"/>
            <a:ext cx="177840" cy="233280"/>
            <a:chOff x="727784" y="4758040"/>
            <a:chExt cx="177840" cy="233280"/>
          </a:xfrm>
        </p:grpSpPr>
        <mc:AlternateContent xmlns:mc="http://schemas.openxmlformats.org/markup-compatibility/2006" xmlns:p14="http://schemas.microsoft.com/office/powerpoint/2010/main">
          <mc:Choice Requires="p14">
            <p:contentPart p14:bwMode="auto" r:id="rId10">
              <p14:nvContentPartPr>
                <p14:cNvPr id="69" name="Ink 68">
                  <a:extLst>
                    <a:ext uri="{FF2B5EF4-FFF2-40B4-BE49-F238E27FC236}">
                      <a16:creationId xmlns:a16="http://schemas.microsoft.com/office/drawing/2014/main" id="{7BC99FCB-5C37-EB8B-F874-B5A6E8119FC7}"/>
                    </a:ext>
                  </a:extLst>
                </p14:cNvPr>
                <p14:cNvContentPartPr/>
                <p14:nvPr/>
              </p14:nvContentPartPr>
              <p14:xfrm>
                <a:off x="727784" y="4758040"/>
                <a:ext cx="177840" cy="233280"/>
              </p14:xfrm>
            </p:contentPart>
          </mc:Choice>
          <mc:Fallback xmlns="">
            <p:pic>
              <p:nvPicPr>
                <p:cNvPr id="69" name="Ink 68">
                  <a:extLst>
                    <a:ext uri="{FF2B5EF4-FFF2-40B4-BE49-F238E27FC236}">
                      <a16:creationId xmlns:a16="http://schemas.microsoft.com/office/drawing/2014/main" id="{7BC99FCB-5C37-EB8B-F874-B5A6E8119FC7}"/>
                    </a:ext>
                  </a:extLst>
                </p:cNvPr>
                <p:cNvPicPr/>
                <p:nvPr/>
              </p:nvPicPr>
              <p:blipFill>
                <a:blip r:embed="rId3"/>
                <a:stretch>
                  <a:fillRect/>
                </a:stretch>
              </p:blipFill>
              <p:spPr>
                <a:xfrm>
                  <a:off x="718784" y="4749040"/>
                  <a:ext cx="195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0" name="Ink 69">
                  <a:extLst>
                    <a:ext uri="{FF2B5EF4-FFF2-40B4-BE49-F238E27FC236}">
                      <a16:creationId xmlns:a16="http://schemas.microsoft.com/office/drawing/2014/main" id="{4FF6D0D0-16EE-CA34-25D1-F345C337CAF5}"/>
                    </a:ext>
                  </a:extLst>
                </p14:cNvPr>
                <p14:cNvContentPartPr/>
                <p14:nvPr/>
              </p14:nvContentPartPr>
              <p14:xfrm>
                <a:off x="754424" y="4793680"/>
                <a:ext cx="143280" cy="177480"/>
              </p14:xfrm>
            </p:contentPart>
          </mc:Choice>
          <mc:Fallback xmlns="">
            <p:pic>
              <p:nvPicPr>
                <p:cNvPr id="70" name="Ink 69">
                  <a:extLst>
                    <a:ext uri="{FF2B5EF4-FFF2-40B4-BE49-F238E27FC236}">
                      <a16:creationId xmlns:a16="http://schemas.microsoft.com/office/drawing/2014/main" id="{4FF6D0D0-16EE-CA34-25D1-F345C337CAF5}"/>
                    </a:ext>
                  </a:extLst>
                </p:cNvPr>
                <p:cNvPicPr/>
                <p:nvPr/>
              </p:nvPicPr>
              <p:blipFill>
                <a:blip r:embed="rId5"/>
                <a:stretch>
                  <a:fillRect/>
                </a:stretch>
              </p:blipFill>
              <p:spPr>
                <a:xfrm>
                  <a:off x="745424" y="4784698"/>
                  <a:ext cx="160920" cy="195084"/>
                </a:xfrm>
                <a:prstGeom prst="rect">
                  <a:avLst/>
                </a:prstGeom>
              </p:spPr>
            </p:pic>
          </mc:Fallback>
        </mc:AlternateContent>
      </p:grpSp>
      <p:grpSp>
        <p:nvGrpSpPr>
          <p:cNvPr id="71" name="Group 70">
            <a:extLst>
              <a:ext uri="{FF2B5EF4-FFF2-40B4-BE49-F238E27FC236}">
                <a16:creationId xmlns:a16="http://schemas.microsoft.com/office/drawing/2014/main" id="{30EA0CE6-32AC-BCE2-7D2B-9CF38A0894CA}"/>
              </a:ext>
            </a:extLst>
          </p:cNvPr>
          <p:cNvGrpSpPr/>
          <p:nvPr/>
        </p:nvGrpSpPr>
        <p:grpSpPr>
          <a:xfrm>
            <a:off x="5976413" y="4719931"/>
            <a:ext cx="170640" cy="231840"/>
            <a:chOff x="1713104" y="4758040"/>
            <a:chExt cx="170640" cy="231840"/>
          </a:xfrm>
        </p:grpSpPr>
        <mc:AlternateContent xmlns:mc="http://schemas.openxmlformats.org/markup-compatibility/2006" xmlns:p14="http://schemas.microsoft.com/office/powerpoint/2010/main">
          <mc:Choice Requires="p14">
            <p:contentPart p14:bwMode="auto" r:id="rId12">
              <p14:nvContentPartPr>
                <p14:cNvPr id="72" name="Ink 71">
                  <a:extLst>
                    <a:ext uri="{FF2B5EF4-FFF2-40B4-BE49-F238E27FC236}">
                      <a16:creationId xmlns:a16="http://schemas.microsoft.com/office/drawing/2014/main" id="{1D384BCB-65A9-606C-5997-D9C1625F1BC6}"/>
                    </a:ext>
                  </a:extLst>
                </p14:cNvPr>
                <p14:cNvContentPartPr/>
                <p14:nvPr/>
              </p14:nvContentPartPr>
              <p14:xfrm>
                <a:off x="1713104" y="4758040"/>
                <a:ext cx="170640" cy="187200"/>
              </p14:xfrm>
            </p:contentPart>
          </mc:Choice>
          <mc:Fallback xmlns="">
            <p:pic>
              <p:nvPicPr>
                <p:cNvPr id="72" name="Ink 71">
                  <a:extLst>
                    <a:ext uri="{FF2B5EF4-FFF2-40B4-BE49-F238E27FC236}">
                      <a16:creationId xmlns:a16="http://schemas.microsoft.com/office/drawing/2014/main" id="{1D384BCB-65A9-606C-5997-D9C1625F1BC6}"/>
                    </a:ext>
                  </a:extLst>
                </p:cNvPr>
                <p:cNvPicPr/>
                <p:nvPr/>
              </p:nvPicPr>
              <p:blipFill>
                <a:blip r:embed="rId7"/>
                <a:stretch>
                  <a:fillRect/>
                </a:stretch>
              </p:blipFill>
              <p:spPr>
                <a:xfrm>
                  <a:off x="1704104" y="4749023"/>
                  <a:ext cx="188280" cy="20487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3" name="Ink 72">
                  <a:extLst>
                    <a:ext uri="{FF2B5EF4-FFF2-40B4-BE49-F238E27FC236}">
                      <a16:creationId xmlns:a16="http://schemas.microsoft.com/office/drawing/2014/main" id="{9B05672A-4336-C2DF-A7A9-5D2A1385F985}"/>
                    </a:ext>
                  </a:extLst>
                </p14:cNvPr>
                <p14:cNvContentPartPr/>
                <p14:nvPr/>
              </p14:nvContentPartPr>
              <p14:xfrm>
                <a:off x="1750184" y="4784680"/>
                <a:ext cx="60840" cy="205200"/>
              </p14:xfrm>
            </p:contentPart>
          </mc:Choice>
          <mc:Fallback xmlns="">
            <p:pic>
              <p:nvPicPr>
                <p:cNvPr id="73" name="Ink 72">
                  <a:extLst>
                    <a:ext uri="{FF2B5EF4-FFF2-40B4-BE49-F238E27FC236}">
                      <a16:creationId xmlns:a16="http://schemas.microsoft.com/office/drawing/2014/main" id="{9B05672A-4336-C2DF-A7A9-5D2A1385F985}"/>
                    </a:ext>
                  </a:extLst>
                </p:cNvPr>
                <p:cNvPicPr/>
                <p:nvPr/>
              </p:nvPicPr>
              <p:blipFill>
                <a:blip r:embed="rId9"/>
                <a:stretch>
                  <a:fillRect/>
                </a:stretch>
              </p:blipFill>
              <p:spPr>
                <a:xfrm>
                  <a:off x="1741130" y="4775696"/>
                  <a:ext cx="78585" cy="222809"/>
                </a:xfrm>
                <a:prstGeom prst="rect">
                  <a:avLst/>
                </a:prstGeom>
              </p:spPr>
            </p:pic>
          </mc:Fallback>
        </mc:AlternateContent>
      </p:grpSp>
      <p:grpSp>
        <p:nvGrpSpPr>
          <p:cNvPr id="74" name="Group 73">
            <a:extLst>
              <a:ext uri="{FF2B5EF4-FFF2-40B4-BE49-F238E27FC236}">
                <a16:creationId xmlns:a16="http://schemas.microsoft.com/office/drawing/2014/main" id="{5338C622-A072-85E2-8B44-B35A72844B69}"/>
              </a:ext>
            </a:extLst>
          </p:cNvPr>
          <p:cNvGrpSpPr/>
          <p:nvPr/>
        </p:nvGrpSpPr>
        <p:grpSpPr>
          <a:xfrm>
            <a:off x="6519183" y="4728371"/>
            <a:ext cx="177840" cy="233280"/>
            <a:chOff x="727784" y="4758040"/>
            <a:chExt cx="177840" cy="233280"/>
          </a:xfrm>
        </p:grpSpPr>
        <mc:AlternateContent xmlns:mc="http://schemas.openxmlformats.org/markup-compatibility/2006" xmlns:p14="http://schemas.microsoft.com/office/powerpoint/2010/main">
          <mc:Choice Requires="p14">
            <p:contentPart p14:bwMode="auto" r:id="rId14">
              <p14:nvContentPartPr>
                <p14:cNvPr id="75" name="Ink 74">
                  <a:extLst>
                    <a:ext uri="{FF2B5EF4-FFF2-40B4-BE49-F238E27FC236}">
                      <a16:creationId xmlns:a16="http://schemas.microsoft.com/office/drawing/2014/main" id="{B3E88CCB-3AE1-44F7-A32E-AB918514F826}"/>
                    </a:ext>
                  </a:extLst>
                </p14:cNvPr>
                <p14:cNvContentPartPr/>
                <p14:nvPr/>
              </p14:nvContentPartPr>
              <p14:xfrm>
                <a:off x="727784" y="4758040"/>
                <a:ext cx="177840" cy="233280"/>
              </p14:xfrm>
            </p:contentPart>
          </mc:Choice>
          <mc:Fallback xmlns="">
            <p:pic>
              <p:nvPicPr>
                <p:cNvPr id="75" name="Ink 74">
                  <a:extLst>
                    <a:ext uri="{FF2B5EF4-FFF2-40B4-BE49-F238E27FC236}">
                      <a16:creationId xmlns:a16="http://schemas.microsoft.com/office/drawing/2014/main" id="{B3E88CCB-3AE1-44F7-A32E-AB918514F826}"/>
                    </a:ext>
                  </a:extLst>
                </p:cNvPr>
                <p:cNvPicPr/>
                <p:nvPr/>
              </p:nvPicPr>
              <p:blipFill>
                <a:blip r:embed="rId3"/>
                <a:stretch>
                  <a:fillRect/>
                </a:stretch>
              </p:blipFill>
              <p:spPr>
                <a:xfrm>
                  <a:off x="718784" y="4749040"/>
                  <a:ext cx="195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6" name="Ink 75">
                  <a:extLst>
                    <a:ext uri="{FF2B5EF4-FFF2-40B4-BE49-F238E27FC236}">
                      <a16:creationId xmlns:a16="http://schemas.microsoft.com/office/drawing/2014/main" id="{A35D3C0F-A909-F9D1-F23C-D92546C79240}"/>
                    </a:ext>
                  </a:extLst>
                </p14:cNvPr>
                <p14:cNvContentPartPr/>
                <p14:nvPr/>
              </p14:nvContentPartPr>
              <p14:xfrm>
                <a:off x="754424" y="4793680"/>
                <a:ext cx="143280" cy="177480"/>
              </p14:xfrm>
            </p:contentPart>
          </mc:Choice>
          <mc:Fallback xmlns="">
            <p:pic>
              <p:nvPicPr>
                <p:cNvPr id="76" name="Ink 75">
                  <a:extLst>
                    <a:ext uri="{FF2B5EF4-FFF2-40B4-BE49-F238E27FC236}">
                      <a16:creationId xmlns:a16="http://schemas.microsoft.com/office/drawing/2014/main" id="{A35D3C0F-A909-F9D1-F23C-D92546C79240}"/>
                    </a:ext>
                  </a:extLst>
                </p:cNvPr>
                <p:cNvPicPr/>
                <p:nvPr/>
              </p:nvPicPr>
              <p:blipFill>
                <a:blip r:embed="rId5"/>
                <a:stretch>
                  <a:fillRect/>
                </a:stretch>
              </p:blipFill>
              <p:spPr>
                <a:xfrm>
                  <a:off x="745424" y="4784698"/>
                  <a:ext cx="160920" cy="195084"/>
                </a:xfrm>
                <a:prstGeom prst="rect">
                  <a:avLst/>
                </a:prstGeom>
              </p:spPr>
            </p:pic>
          </mc:Fallback>
        </mc:AlternateContent>
      </p:grpSp>
      <p:grpSp>
        <p:nvGrpSpPr>
          <p:cNvPr id="77" name="Group 76">
            <a:extLst>
              <a:ext uri="{FF2B5EF4-FFF2-40B4-BE49-F238E27FC236}">
                <a16:creationId xmlns:a16="http://schemas.microsoft.com/office/drawing/2014/main" id="{77BCE233-8939-2EE0-36E0-E38D9A861095}"/>
              </a:ext>
            </a:extLst>
          </p:cNvPr>
          <p:cNvGrpSpPr/>
          <p:nvPr/>
        </p:nvGrpSpPr>
        <p:grpSpPr>
          <a:xfrm>
            <a:off x="6838970" y="4705074"/>
            <a:ext cx="170640" cy="231840"/>
            <a:chOff x="1713104" y="4758040"/>
            <a:chExt cx="170640" cy="231840"/>
          </a:xfrm>
        </p:grpSpPr>
        <mc:AlternateContent xmlns:mc="http://schemas.openxmlformats.org/markup-compatibility/2006" xmlns:p14="http://schemas.microsoft.com/office/powerpoint/2010/main">
          <mc:Choice Requires="p14">
            <p:contentPart p14:bwMode="auto" r:id="rId16">
              <p14:nvContentPartPr>
                <p14:cNvPr id="78" name="Ink 77">
                  <a:extLst>
                    <a:ext uri="{FF2B5EF4-FFF2-40B4-BE49-F238E27FC236}">
                      <a16:creationId xmlns:a16="http://schemas.microsoft.com/office/drawing/2014/main" id="{2C8DEF25-4119-2F03-423B-B2E0A83E6244}"/>
                    </a:ext>
                  </a:extLst>
                </p14:cNvPr>
                <p14:cNvContentPartPr/>
                <p14:nvPr/>
              </p14:nvContentPartPr>
              <p14:xfrm>
                <a:off x="1713104" y="4758040"/>
                <a:ext cx="170640" cy="187200"/>
              </p14:xfrm>
            </p:contentPart>
          </mc:Choice>
          <mc:Fallback xmlns="">
            <p:pic>
              <p:nvPicPr>
                <p:cNvPr id="78" name="Ink 77">
                  <a:extLst>
                    <a:ext uri="{FF2B5EF4-FFF2-40B4-BE49-F238E27FC236}">
                      <a16:creationId xmlns:a16="http://schemas.microsoft.com/office/drawing/2014/main" id="{2C8DEF25-4119-2F03-423B-B2E0A83E6244}"/>
                    </a:ext>
                  </a:extLst>
                </p:cNvPr>
                <p:cNvPicPr/>
                <p:nvPr/>
              </p:nvPicPr>
              <p:blipFill>
                <a:blip r:embed="rId7"/>
                <a:stretch>
                  <a:fillRect/>
                </a:stretch>
              </p:blipFill>
              <p:spPr>
                <a:xfrm>
                  <a:off x="1704104" y="4749023"/>
                  <a:ext cx="188280" cy="20487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9" name="Ink 78">
                  <a:extLst>
                    <a:ext uri="{FF2B5EF4-FFF2-40B4-BE49-F238E27FC236}">
                      <a16:creationId xmlns:a16="http://schemas.microsoft.com/office/drawing/2014/main" id="{BC19B5A8-8B46-937A-507B-CCC2D6799268}"/>
                    </a:ext>
                  </a:extLst>
                </p14:cNvPr>
                <p14:cNvContentPartPr/>
                <p14:nvPr/>
              </p14:nvContentPartPr>
              <p14:xfrm>
                <a:off x="1750184" y="4784680"/>
                <a:ext cx="60840" cy="205200"/>
              </p14:xfrm>
            </p:contentPart>
          </mc:Choice>
          <mc:Fallback xmlns="">
            <p:pic>
              <p:nvPicPr>
                <p:cNvPr id="79" name="Ink 78">
                  <a:extLst>
                    <a:ext uri="{FF2B5EF4-FFF2-40B4-BE49-F238E27FC236}">
                      <a16:creationId xmlns:a16="http://schemas.microsoft.com/office/drawing/2014/main" id="{BC19B5A8-8B46-937A-507B-CCC2D6799268}"/>
                    </a:ext>
                  </a:extLst>
                </p:cNvPr>
                <p:cNvPicPr/>
                <p:nvPr/>
              </p:nvPicPr>
              <p:blipFill>
                <a:blip r:embed="rId9"/>
                <a:stretch>
                  <a:fillRect/>
                </a:stretch>
              </p:blipFill>
              <p:spPr>
                <a:xfrm>
                  <a:off x="1741130" y="4775696"/>
                  <a:ext cx="78585" cy="222809"/>
                </a:xfrm>
                <a:prstGeom prst="rect">
                  <a:avLst/>
                </a:prstGeom>
              </p:spPr>
            </p:pic>
          </mc:Fallback>
        </mc:AlternateContent>
      </p:grpSp>
      <p:sp>
        <p:nvSpPr>
          <p:cNvPr id="80" name="Left Brace 79">
            <a:extLst>
              <a:ext uri="{FF2B5EF4-FFF2-40B4-BE49-F238E27FC236}">
                <a16:creationId xmlns:a16="http://schemas.microsoft.com/office/drawing/2014/main" id="{3D4670A6-365E-7F97-4C2C-19B0B224CF4A}"/>
              </a:ext>
            </a:extLst>
          </p:cNvPr>
          <p:cNvSpPr/>
          <p:nvPr/>
        </p:nvSpPr>
        <p:spPr>
          <a:xfrm>
            <a:off x="9962243" y="5229237"/>
            <a:ext cx="196778" cy="369327"/>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sp>
        <p:nvSpPr>
          <p:cNvPr id="81" name="Left Brace 80">
            <a:extLst>
              <a:ext uri="{FF2B5EF4-FFF2-40B4-BE49-F238E27FC236}">
                <a16:creationId xmlns:a16="http://schemas.microsoft.com/office/drawing/2014/main" id="{D697E19E-3CBC-100A-CD26-88C3B2D103CE}"/>
              </a:ext>
            </a:extLst>
          </p:cNvPr>
          <p:cNvSpPr/>
          <p:nvPr/>
        </p:nvSpPr>
        <p:spPr>
          <a:xfrm flipH="1">
            <a:off x="11757010" y="5230715"/>
            <a:ext cx="196778" cy="369327"/>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AU"/>
          </a:p>
        </p:txBody>
      </p:sp>
      <p:grpSp>
        <p:nvGrpSpPr>
          <p:cNvPr id="82" name="Group 81">
            <a:extLst>
              <a:ext uri="{FF2B5EF4-FFF2-40B4-BE49-F238E27FC236}">
                <a16:creationId xmlns:a16="http://schemas.microsoft.com/office/drawing/2014/main" id="{27217A34-6B86-1779-3675-EB0C92619F77}"/>
              </a:ext>
            </a:extLst>
          </p:cNvPr>
          <p:cNvGrpSpPr/>
          <p:nvPr/>
        </p:nvGrpSpPr>
        <p:grpSpPr>
          <a:xfrm>
            <a:off x="8450828" y="5292994"/>
            <a:ext cx="177840" cy="233280"/>
            <a:chOff x="727784" y="4758040"/>
            <a:chExt cx="177840" cy="233280"/>
          </a:xfrm>
        </p:grpSpPr>
        <mc:AlternateContent xmlns:mc="http://schemas.openxmlformats.org/markup-compatibility/2006" xmlns:p14="http://schemas.microsoft.com/office/powerpoint/2010/main">
          <mc:Choice Requires="p14">
            <p:contentPart p14:bwMode="auto" r:id="rId18">
              <p14:nvContentPartPr>
                <p14:cNvPr id="83" name="Ink 82">
                  <a:extLst>
                    <a:ext uri="{FF2B5EF4-FFF2-40B4-BE49-F238E27FC236}">
                      <a16:creationId xmlns:a16="http://schemas.microsoft.com/office/drawing/2014/main" id="{36E4B389-51CD-09B4-03F4-32BD9DDF1C45}"/>
                    </a:ext>
                  </a:extLst>
                </p14:cNvPr>
                <p14:cNvContentPartPr/>
                <p14:nvPr/>
              </p14:nvContentPartPr>
              <p14:xfrm>
                <a:off x="727784" y="4758040"/>
                <a:ext cx="177840" cy="233280"/>
              </p14:xfrm>
            </p:contentPart>
          </mc:Choice>
          <mc:Fallback xmlns="">
            <p:pic>
              <p:nvPicPr>
                <p:cNvPr id="83" name="Ink 82">
                  <a:extLst>
                    <a:ext uri="{FF2B5EF4-FFF2-40B4-BE49-F238E27FC236}">
                      <a16:creationId xmlns:a16="http://schemas.microsoft.com/office/drawing/2014/main" id="{36E4B389-51CD-09B4-03F4-32BD9DDF1C45}"/>
                    </a:ext>
                  </a:extLst>
                </p:cNvPr>
                <p:cNvPicPr/>
                <p:nvPr/>
              </p:nvPicPr>
              <p:blipFill>
                <a:blip r:embed="rId3"/>
                <a:stretch>
                  <a:fillRect/>
                </a:stretch>
              </p:blipFill>
              <p:spPr>
                <a:xfrm>
                  <a:off x="718784" y="4749040"/>
                  <a:ext cx="195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4" name="Ink 83">
                  <a:extLst>
                    <a:ext uri="{FF2B5EF4-FFF2-40B4-BE49-F238E27FC236}">
                      <a16:creationId xmlns:a16="http://schemas.microsoft.com/office/drawing/2014/main" id="{A6487223-A7D1-0FEC-0B81-10AE23B527EA}"/>
                    </a:ext>
                  </a:extLst>
                </p14:cNvPr>
                <p14:cNvContentPartPr/>
                <p14:nvPr/>
              </p14:nvContentPartPr>
              <p14:xfrm>
                <a:off x="754424" y="4793680"/>
                <a:ext cx="143280" cy="177480"/>
              </p14:xfrm>
            </p:contentPart>
          </mc:Choice>
          <mc:Fallback xmlns="">
            <p:pic>
              <p:nvPicPr>
                <p:cNvPr id="84" name="Ink 83">
                  <a:extLst>
                    <a:ext uri="{FF2B5EF4-FFF2-40B4-BE49-F238E27FC236}">
                      <a16:creationId xmlns:a16="http://schemas.microsoft.com/office/drawing/2014/main" id="{A6487223-A7D1-0FEC-0B81-10AE23B527EA}"/>
                    </a:ext>
                  </a:extLst>
                </p:cNvPr>
                <p:cNvPicPr/>
                <p:nvPr/>
              </p:nvPicPr>
              <p:blipFill>
                <a:blip r:embed="rId5"/>
                <a:stretch>
                  <a:fillRect/>
                </a:stretch>
              </p:blipFill>
              <p:spPr>
                <a:xfrm>
                  <a:off x="745424" y="4784698"/>
                  <a:ext cx="160920" cy="195084"/>
                </a:xfrm>
                <a:prstGeom prst="rect">
                  <a:avLst/>
                </a:prstGeom>
              </p:spPr>
            </p:pic>
          </mc:Fallback>
        </mc:AlternateContent>
      </p:grpSp>
      <p:grpSp>
        <p:nvGrpSpPr>
          <p:cNvPr id="85" name="Group 84">
            <a:extLst>
              <a:ext uri="{FF2B5EF4-FFF2-40B4-BE49-F238E27FC236}">
                <a16:creationId xmlns:a16="http://schemas.microsoft.com/office/drawing/2014/main" id="{DB21CE1C-DEC5-00A3-7C84-A9B5DB0505D0}"/>
              </a:ext>
            </a:extLst>
          </p:cNvPr>
          <p:cNvGrpSpPr/>
          <p:nvPr/>
        </p:nvGrpSpPr>
        <p:grpSpPr>
          <a:xfrm>
            <a:off x="9481183" y="5285103"/>
            <a:ext cx="170640" cy="231840"/>
            <a:chOff x="1713104" y="4758040"/>
            <a:chExt cx="170640" cy="231840"/>
          </a:xfrm>
        </p:grpSpPr>
        <mc:AlternateContent xmlns:mc="http://schemas.openxmlformats.org/markup-compatibility/2006" xmlns:p14="http://schemas.microsoft.com/office/powerpoint/2010/main">
          <mc:Choice Requires="p14">
            <p:contentPart p14:bwMode="auto" r:id="rId20">
              <p14:nvContentPartPr>
                <p14:cNvPr id="86" name="Ink 85">
                  <a:extLst>
                    <a:ext uri="{FF2B5EF4-FFF2-40B4-BE49-F238E27FC236}">
                      <a16:creationId xmlns:a16="http://schemas.microsoft.com/office/drawing/2014/main" id="{69321850-8B9F-3BEB-2FCB-EFEBE73D7B87}"/>
                    </a:ext>
                  </a:extLst>
                </p14:cNvPr>
                <p14:cNvContentPartPr/>
                <p14:nvPr/>
              </p14:nvContentPartPr>
              <p14:xfrm>
                <a:off x="1713104" y="4758040"/>
                <a:ext cx="170640" cy="187200"/>
              </p14:xfrm>
            </p:contentPart>
          </mc:Choice>
          <mc:Fallback xmlns="">
            <p:pic>
              <p:nvPicPr>
                <p:cNvPr id="86" name="Ink 85">
                  <a:extLst>
                    <a:ext uri="{FF2B5EF4-FFF2-40B4-BE49-F238E27FC236}">
                      <a16:creationId xmlns:a16="http://schemas.microsoft.com/office/drawing/2014/main" id="{69321850-8B9F-3BEB-2FCB-EFEBE73D7B87}"/>
                    </a:ext>
                  </a:extLst>
                </p:cNvPr>
                <p:cNvPicPr/>
                <p:nvPr/>
              </p:nvPicPr>
              <p:blipFill>
                <a:blip r:embed="rId7"/>
                <a:stretch>
                  <a:fillRect/>
                </a:stretch>
              </p:blipFill>
              <p:spPr>
                <a:xfrm>
                  <a:off x="1704104" y="4749023"/>
                  <a:ext cx="188280" cy="20487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7" name="Ink 86">
                  <a:extLst>
                    <a:ext uri="{FF2B5EF4-FFF2-40B4-BE49-F238E27FC236}">
                      <a16:creationId xmlns:a16="http://schemas.microsoft.com/office/drawing/2014/main" id="{95F7A546-DF0D-74B0-9EDA-0C1A87ACB897}"/>
                    </a:ext>
                  </a:extLst>
                </p14:cNvPr>
                <p14:cNvContentPartPr/>
                <p14:nvPr/>
              </p14:nvContentPartPr>
              <p14:xfrm>
                <a:off x="1750184" y="4784680"/>
                <a:ext cx="60840" cy="205200"/>
              </p14:xfrm>
            </p:contentPart>
          </mc:Choice>
          <mc:Fallback xmlns="">
            <p:pic>
              <p:nvPicPr>
                <p:cNvPr id="87" name="Ink 86">
                  <a:extLst>
                    <a:ext uri="{FF2B5EF4-FFF2-40B4-BE49-F238E27FC236}">
                      <a16:creationId xmlns:a16="http://schemas.microsoft.com/office/drawing/2014/main" id="{95F7A546-DF0D-74B0-9EDA-0C1A87ACB897}"/>
                    </a:ext>
                  </a:extLst>
                </p:cNvPr>
                <p:cNvPicPr/>
                <p:nvPr/>
              </p:nvPicPr>
              <p:blipFill>
                <a:blip r:embed="rId9"/>
                <a:stretch>
                  <a:fillRect/>
                </a:stretch>
              </p:blipFill>
              <p:spPr>
                <a:xfrm>
                  <a:off x="1741130" y="4775696"/>
                  <a:ext cx="78585" cy="222809"/>
                </a:xfrm>
                <a:prstGeom prst="rect">
                  <a:avLst/>
                </a:prstGeom>
              </p:spPr>
            </p:pic>
          </mc:Fallback>
        </mc:AlternateContent>
      </p:grpSp>
      <p:grpSp>
        <p:nvGrpSpPr>
          <p:cNvPr id="88" name="Group 87">
            <a:extLst>
              <a:ext uri="{FF2B5EF4-FFF2-40B4-BE49-F238E27FC236}">
                <a16:creationId xmlns:a16="http://schemas.microsoft.com/office/drawing/2014/main" id="{91123CBC-E8FF-DFBE-7201-E20ADE438A8F}"/>
              </a:ext>
            </a:extLst>
          </p:cNvPr>
          <p:cNvGrpSpPr/>
          <p:nvPr/>
        </p:nvGrpSpPr>
        <p:grpSpPr>
          <a:xfrm>
            <a:off x="10023953" y="5293543"/>
            <a:ext cx="177840" cy="233280"/>
            <a:chOff x="727784" y="4758040"/>
            <a:chExt cx="177840" cy="233280"/>
          </a:xfrm>
        </p:grpSpPr>
        <mc:AlternateContent xmlns:mc="http://schemas.openxmlformats.org/markup-compatibility/2006" xmlns:p14="http://schemas.microsoft.com/office/powerpoint/2010/main">
          <mc:Choice Requires="p14">
            <p:contentPart p14:bwMode="auto" r:id="rId22">
              <p14:nvContentPartPr>
                <p14:cNvPr id="89" name="Ink 88">
                  <a:extLst>
                    <a:ext uri="{FF2B5EF4-FFF2-40B4-BE49-F238E27FC236}">
                      <a16:creationId xmlns:a16="http://schemas.microsoft.com/office/drawing/2014/main" id="{72B18951-8A88-1C09-BE2C-59EE5475FC22}"/>
                    </a:ext>
                  </a:extLst>
                </p14:cNvPr>
                <p14:cNvContentPartPr/>
                <p14:nvPr/>
              </p14:nvContentPartPr>
              <p14:xfrm>
                <a:off x="727784" y="4758040"/>
                <a:ext cx="177840" cy="233280"/>
              </p14:xfrm>
            </p:contentPart>
          </mc:Choice>
          <mc:Fallback xmlns="">
            <p:pic>
              <p:nvPicPr>
                <p:cNvPr id="89" name="Ink 88">
                  <a:extLst>
                    <a:ext uri="{FF2B5EF4-FFF2-40B4-BE49-F238E27FC236}">
                      <a16:creationId xmlns:a16="http://schemas.microsoft.com/office/drawing/2014/main" id="{72B18951-8A88-1C09-BE2C-59EE5475FC22}"/>
                    </a:ext>
                  </a:extLst>
                </p:cNvPr>
                <p:cNvPicPr/>
                <p:nvPr/>
              </p:nvPicPr>
              <p:blipFill>
                <a:blip r:embed="rId3"/>
                <a:stretch>
                  <a:fillRect/>
                </a:stretch>
              </p:blipFill>
              <p:spPr>
                <a:xfrm>
                  <a:off x="718784" y="4749040"/>
                  <a:ext cx="195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0" name="Ink 89">
                  <a:extLst>
                    <a:ext uri="{FF2B5EF4-FFF2-40B4-BE49-F238E27FC236}">
                      <a16:creationId xmlns:a16="http://schemas.microsoft.com/office/drawing/2014/main" id="{9D65DB1A-49E3-AB62-C9F2-FD0387DC899E}"/>
                    </a:ext>
                  </a:extLst>
                </p14:cNvPr>
                <p14:cNvContentPartPr/>
                <p14:nvPr/>
              </p14:nvContentPartPr>
              <p14:xfrm>
                <a:off x="754424" y="4793680"/>
                <a:ext cx="143280" cy="177480"/>
              </p14:xfrm>
            </p:contentPart>
          </mc:Choice>
          <mc:Fallback xmlns="">
            <p:pic>
              <p:nvPicPr>
                <p:cNvPr id="90" name="Ink 89">
                  <a:extLst>
                    <a:ext uri="{FF2B5EF4-FFF2-40B4-BE49-F238E27FC236}">
                      <a16:creationId xmlns:a16="http://schemas.microsoft.com/office/drawing/2014/main" id="{9D65DB1A-49E3-AB62-C9F2-FD0387DC899E}"/>
                    </a:ext>
                  </a:extLst>
                </p:cNvPr>
                <p:cNvPicPr/>
                <p:nvPr/>
              </p:nvPicPr>
              <p:blipFill>
                <a:blip r:embed="rId5"/>
                <a:stretch>
                  <a:fillRect/>
                </a:stretch>
              </p:blipFill>
              <p:spPr>
                <a:xfrm>
                  <a:off x="745424" y="4784698"/>
                  <a:ext cx="160920" cy="195084"/>
                </a:xfrm>
                <a:prstGeom prst="rect">
                  <a:avLst/>
                </a:prstGeom>
              </p:spPr>
            </p:pic>
          </mc:Fallback>
        </mc:AlternateContent>
      </p:grpSp>
      <p:grpSp>
        <p:nvGrpSpPr>
          <p:cNvPr id="91" name="Group 90">
            <a:extLst>
              <a:ext uri="{FF2B5EF4-FFF2-40B4-BE49-F238E27FC236}">
                <a16:creationId xmlns:a16="http://schemas.microsoft.com/office/drawing/2014/main" id="{2552F8AF-F093-9D88-AE3F-19E28ABE2633}"/>
              </a:ext>
            </a:extLst>
          </p:cNvPr>
          <p:cNvGrpSpPr/>
          <p:nvPr/>
        </p:nvGrpSpPr>
        <p:grpSpPr>
          <a:xfrm>
            <a:off x="10343740" y="5270246"/>
            <a:ext cx="170640" cy="231840"/>
            <a:chOff x="1713104" y="4758040"/>
            <a:chExt cx="170640" cy="231840"/>
          </a:xfrm>
        </p:grpSpPr>
        <mc:AlternateContent xmlns:mc="http://schemas.openxmlformats.org/markup-compatibility/2006" xmlns:p14="http://schemas.microsoft.com/office/powerpoint/2010/main">
          <mc:Choice Requires="p14">
            <p:contentPart p14:bwMode="auto" r:id="rId24">
              <p14:nvContentPartPr>
                <p14:cNvPr id="92" name="Ink 91">
                  <a:extLst>
                    <a:ext uri="{FF2B5EF4-FFF2-40B4-BE49-F238E27FC236}">
                      <a16:creationId xmlns:a16="http://schemas.microsoft.com/office/drawing/2014/main" id="{7C96C774-1B0F-B852-6B40-6DAD43B8845E}"/>
                    </a:ext>
                  </a:extLst>
                </p14:cNvPr>
                <p14:cNvContentPartPr/>
                <p14:nvPr/>
              </p14:nvContentPartPr>
              <p14:xfrm>
                <a:off x="1713104" y="4758040"/>
                <a:ext cx="170640" cy="187200"/>
              </p14:xfrm>
            </p:contentPart>
          </mc:Choice>
          <mc:Fallback xmlns="">
            <p:pic>
              <p:nvPicPr>
                <p:cNvPr id="92" name="Ink 91">
                  <a:extLst>
                    <a:ext uri="{FF2B5EF4-FFF2-40B4-BE49-F238E27FC236}">
                      <a16:creationId xmlns:a16="http://schemas.microsoft.com/office/drawing/2014/main" id="{7C96C774-1B0F-B852-6B40-6DAD43B8845E}"/>
                    </a:ext>
                  </a:extLst>
                </p:cNvPr>
                <p:cNvPicPr/>
                <p:nvPr/>
              </p:nvPicPr>
              <p:blipFill>
                <a:blip r:embed="rId7"/>
                <a:stretch>
                  <a:fillRect/>
                </a:stretch>
              </p:blipFill>
              <p:spPr>
                <a:xfrm>
                  <a:off x="1704104" y="4749023"/>
                  <a:ext cx="188280" cy="20487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3" name="Ink 92">
                  <a:extLst>
                    <a:ext uri="{FF2B5EF4-FFF2-40B4-BE49-F238E27FC236}">
                      <a16:creationId xmlns:a16="http://schemas.microsoft.com/office/drawing/2014/main" id="{C6AC7C3C-808F-49C2-B137-EF5B917891CE}"/>
                    </a:ext>
                  </a:extLst>
                </p14:cNvPr>
                <p14:cNvContentPartPr/>
                <p14:nvPr/>
              </p14:nvContentPartPr>
              <p14:xfrm>
                <a:off x="1750184" y="4784680"/>
                <a:ext cx="60840" cy="205200"/>
              </p14:xfrm>
            </p:contentPart>
          </mc:Choice>
          <mc:Fallback xmlns="">
            <p:pic>
              <p:nvPicPr>
                <p:cNvPr id="93" name="Ink 92">
                  <a:extLst>
                    <a:ext uri="{FF2B5EF4-FFF2-40B4-BE49-F238E27FC236}">
                      <a16:creationId xmlns:a16="http://schemas.microsoft.com/office/drawing/2014/main" id="{C6AC7C3C-808F-49C2-B137-EF5B917891CE}"/>
                    </a:ext>
                  </a:extLst>
                </p:cNvPr>
                <p:cNvPicPr/>
                <p:nvPr/>
              </p:nvPicPr>
              <p:blipFill>
                <a:blip r:embed="rId9"/>
                <a:stretch>
                  <a:fillRect/>
                </a:stretch>
              </p:blipFill>
              <p:spPr>
                <a:xfrm>
                  <a:off x="1741130" y="4775696"/>
                  <a:ext cx="78585" cy="222809"/>
                </a:xfrm>
                <a:prstGeom prst="rect">
                  <a:avLst/>
                </a:prstGeom>
              </p:spPr>
            </p:pic>
          </mc:Fallback>
        </mc:AlternateContent>
      </p:grpSp>
      <p:grpSp>
        <p:nvGrpSpPr>
          <p:cNvPr id="94" name="Group 93">
            <a:extLst>
              <a:ext uri="{FF2B5EF4-FFF2-40B4-BE49-F238E27FC236}">
                <a16:creationId xmlns:a16="http://schemas.microsoft.com/office/drawing/2014/main" id="{F1AD5E82-FE34-FB4B-F63C-B10B9607909B}"/>
              </a:ext>
            </a:extLst>
          </p:cNvPr>
          <p:cNvGrpSpPr/>
          <p:nvPr/>
        </p:nvGrpSpPr>
        <p:grpSpPr>
          <a:xfrm>
            <a:off x="11320637" y="5262063"/>
            <a:ext cx="177840" cy="233280"/>
            <a:chOff x="727784" y="4758040"/>
            <a:chExt cx="177840" cy="233280"/>
          </a:xfrm>
        </p:grpSpPr>
        <mc:AlternateContent xmlns:mc="http://schemas.openxmlformats.org/markup-compatibility/2006" xmlns:p14="http://schemas.microsoft.com/office/powerpoint/2010/main">
          <mc:Choice Requires="p14">
            <p:contentPart p14:bwMode="auto" r:id="rId26">
              <p14:nvContentPartPr>
                <p14:cNvPr id="95" name="Ink 94">
                  <a:extLst>
                    <a:ext uri="{FF2B5EF4-FFF2-40B4-BE49-F238E27FC236}">
                      <a16:creationId xmlns:a16="http://schemas.microsoft.com/office/drawing/2014/main" id="{E75BC8A7-661B-5C5D-2495-8FF75DD92B80}"/>
                    </a:ext>
                  </a:extLst>
                </p14:cNvPr>
                <p14:cNvContentPartPr/>
                <p14:nvPr/>
              </p14:nvContentPartPr>
              <p14:xfrm>
                <a:off x="727784" y="4758040"/>
                <a:ext cx="177840" cy="233280"/>
              </p14:xfrm>
            </p:contentPart>
          </mc:Choice>
          <mc:Fallback xmlns="">
            <p:pic>
              <p:nvPicPr>
                <p:cNvPr id="95" name="Ink 94">
                  <a:extLst>
                    <a:ext uri="{FF2B5EF4-FFF2-40B4-BE49-F238E27FC236}">
                      <a16:creationId xmlns:a16="http://schemas.microsoft.com/office/drawing/2014/main" id="{E75BC8A7-661B-5C5D-2495-8FF75DD92B80}"/>
                    </a:ext>
                  </a:extLst>
                </p:cNvPr>
                <p:cNvPicPr/>
                <p:nvPr/>
              </p:nvPicPr>
              <p:blipFill>
                <a:blip r:embed="rId3"/>
                <a:stretch>
                  <a:fillRect/>
                </a:stretch>
              </p:blipFill>
              <p:spPr>
                <a:xfrm>
                  <a:off x="718784" y="4749040"/>
                  <a:ext cx="195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6" name="Ink 95">
                  <a:extLst>
                    <a:ext uri="{FF2B5EF4-FFF2-40B4-BE49-F238E27FC236}">
                      <a16:creationId xmlns:a16="http://schemas.microsoft.com/office/drawing/2014/main" id="{10848BC0-0DFC-93AF-DE04-40B2DE39C692}"/>
                    </a:ext>
                  </a:extLst>
                </p14:cNvPr>
                <p14:cNvContentPartPr/>
                <p14:nvPr/>
              </p14:nvContentPartPr>
              <p14:xfrm>
                <a:off x="754424" y="4793680"/>
                <a:ext cx="143280" cy="177480"/>
              </p14:xfrm>
            </p:contentPart>
          </mc:Choice>
          <mc:Fallback xmlns="">
            <p:pic>
              <p:nvPicPr>
                <p:cNvPr id="96" name="Ink 95">
                  <a:extLst>
                    <a:ext uri="{FF2B5EF4-FFF2-40B4-BE49-F238E27FC236}">
                      <a16:creationId xmlns:a16="http://schemas.microsoft.com/office/drawing/2014/main" id="{10848BC0-0DFC-93AF-DE04-40B2DE39C692}"/>
                    </a:ext>
                  </a:extLst>
                </p:cNvPr>
                <p:cNvPicPr/>
                <p:nvPr/>
              </p:nvPicPr>
              <p:blipFill>
                <a:blip r:embed="rId5"/>
                <a:stretch>
                  <a:fillRect/>
                </a:stretch>
              </p:blipFill>
              <p:spPr>
                <a:xfrm>
                  <a:off x="745424" y="4784698"/>
                  <a:ext cx="160920" cy="195084"/>
                </a:xfrm>
                <a:prstGeom prst="rect">
                  <a:avLst/>
                </a:prstGeom>
              </p:spPr>
            </p:pic>
          </mc:Fallback>
        </mc:AlternateContent>
      </p:grpSp>
      <p:sp>
        <p:nvSpPr>
          <p:cNvPr id="97" name="TextBox 96">
            <a:extLst>
              <a:ext uri="{FF2B5EF4-FFF2-40B4-BE49-F238E27FC236}">
                <a16:creationId xmlns:a16="http://schemas.microsoft.com/office/drawing/2014/main" id="{19FD9E9A-8C33-282F-130C-EAE608E7F8B2}"/>
              </a:ext>
            </a:extLst>
          </p:cNvPr>
          <p:cNvSpPr txBox="1"/>
          <p:nvPr/>
        </p:nvSpPr>
        <p:spPr>
          <a:xfrm>
            <a:off x="9680039" y="4496487"/>
            <a:ext cx="2204450" cy="646331"/>
          </a:xfrm>
          <a:prstGeom prst="rect">
            <a:avLst/>
          </a:prstGeom>
          <a:noFill/>
        </p:spPr>
        <p:txBody>
          <a:bodyPr wrap="none" rtlCol="0">
            <a:spAutoFit/>
          </a:bodyPr>
          <a:lstStyle/>
          <a:p>
            <a:r>
              <a:rPr lang="en-AU" dirty="0"/>
              <a:t>Step 3:  window = 6</a:t>
            </a:r>
          </a:p>
          <a:p>
            <a:r>
              <a:rPr lang="en-AU" dirty="0"/>
              <a:t>Step = 3</a:t>
            </a:r>
          </a:p>
        </p:txBody>
      </p:sp>
    </p:spTree>
    <p:extLst>
      <p:ext uri="{BB962C8B-B14F-4D97-AF65-F5344CB8AC3E}">
        <p14:creationId xmlns:p14="http://schemas.microsoft.com/office/powerpoint/2010/main" val="81319444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EE08BDC-8A72-0B91-C52B-52F4D695ED9E}"/>
              </a:ext>
            </a:extLst>
          </p:cNvPr>
          <p:cNvSpPr txBox="1">
            <a:spLocks/>
          </p:cNvSpPr>
          <p:nvPr/>
        </p:nvSpPr>
        <p:spPr>
          <a:xfrm>
            <a:off x="375062" y="-188106"/>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Association testing</a:t>
            </a:r>
            <a:endParaRPr lang="en-US" dirty="0"/>
          </a:p>
        </p:txBody>
      </p:sp>
      <p:sp>
        <p:nvSpPr>
          <p:cNvPr id="5" name="Content Placeholder 2">
            <a:extLst>
              <a:ext uri="{FF2B5EF4-FFF2-40B4-BE49-F238E27FC236}">
                <a16:creationId xmlns:a16="http://schemas.microsoft.com/office/drawing/2014/main" id="{77844141-9C65-9097-2D3E-15B64A0FFF90}"/>
              </a:ext>
            </a:extLst>
          </p:cNvPr>
          <p:cNvSpPr txBox="1">
            <a:spLocks/>
          </p:cNvSpPr>
          <p:nvPr/>
        </p:nvSpPr>
        <p:spPr>
          <a:xfrm>
            <a:off x="237506" y="1195463"/>
            <a:ext cx="6242464" cy="422956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1800" dirty="0"/>
              <a:t>GWAS models a single genetic marker (e.g., a SNP) as predictor in the model and the quantitative phenotype as the response </a:t>
            </a:r>
            <a:r>
              <a:rPr lang="en-AU" sz="1800" dirty="0">
                <a:ea typeface="+mn-lt"/>
                <a:cs typeface="+mn-lt"/>
              </a:rPr>
              <a:t>along with other relevant covariates (such as age, sex, etc.) using regression </a:t>
            </a:r>
            <a:endParaRPr lang="en-AU" sz="1800" dirty="0"/>
          </a:p>
          <a:p>
            <a:pPr marL="285750" indent="-285750"/>
            <a:r>
              <a:rPr lang="en-AU" sz="1800" dirty="0"/>
              <a:t>Linear regression</a:t>
            </a:r>
            <a:endParaRPr lang="en-AU" sz="1800" dirty="0">
              <a:cs typeface="Arial"/>
            </a:endParaRPr>
          </a:p>
          <a:p>
            <a:pPr marL="742950" lvl="1" indent="-285750"/>
            <a:r>
              <a:rPr lang="en-AU" sz="1800" dirty="0">
                <a:cs typeface="Arial"/>
              </a:rPr>
              <a:t>Conducted when the phenotype is continuous variable (height)</a:t>
            </a:r>
          </a:p>
          <a:p>
            <a:pPr marL="742950" lvl="1" indent="-285750"/>
            <a:r>
              <a:rPr lang="en-AU" sz="1800" dirty="0">
                <a:cs typeface="Arial"/>
              </a:rPr>
              <a:t>--linear</a:t>
            </a:r>
            <a:endParaRPr lang="en-AU" sz="1800" dirty="0"/>
          </a:p>
          <a:p>
            <a:pPr marL="285750" indent="-285750"/>
            <a:r>
              <a:rPr lang="en-AU" sz="1800" dirty="0">
                <a:cs typeface="Arial"/>
              </a:rPr>
              <a:t>Logistic regression</a:t>
            </a:r>
          </a:p>
          <a:p>
            <a:pPr marL="742950" lvl="1" indent="-285750"/>
            <a:r>
              <a:rPr lang="en-AU" sz="1800" dirty="0">
                <a:cs typeface="Arial"/>
              </a:rPr>
              <a:t>Conducted when the phenotype is binary (case/control)</a:t>
            </a:r>
          </a:p>
          <a:p>
            <a:pPr marL="742950" lvl="1" indent="-285750"/>
            <a:r>
              <a:rPr lang="en-AU" sz="1800" dirty="0">
                <a:cs typeface="Arial"/>
              </a:rPr>
              <a:t>--logistic</a:t>
            </a:r>
          </a:p>
          <a:p>
            <a:pPr marL="742950" lvl="1" indent="-285750"/>
            <a:endParaRPr lang="en-AU" sz="1800" dirty="0">
              <a:cs typeface="Arial"/>
            </a:endParaRPr>
          </a:p>
          <a:p>
            <a:pPr marL="285750" indent="-285750"/>
            <a:r>
              <a:rPr lang="en-AU" sz="1800" dirty="0">
                <a:cs typeface="Arial"/>
              </a:rPr>
              <a:t>Most GWAS conduct single SNP association testing with linear regression assuming an additive model</a:t>
            </a:r>
          </a:p>
        </p:txBody>
      </p:sp>
      <p:pic>
        <p:nvPicPr>
          <p:cNvPr id="6" name="Picture 6" descr="Chart, scatter chart&#10;&#10;Description automatically generated">
            <a:extLst>
              <a:ext uri="{FF2B5EF4-FFF2-40B4-BE49-F238E27FC236}">
                <a16:creationId xmlns:a16="http://schemas.microsoft.com/office/drawing/2014/main" id="{C0437056-EB1D-498E-3E8F-58D52AD3E79F}"/>
              </a:ext>
            </a:extLst>
          </p:cNvPr>
          <p:cNvPicPr>
            <a:picLocks noChangeAspect="1"/>
          </p:cNvPicPr>
          <p:nvPr/>
        </p:nvPicPr>
        <p:blipFill>
          <a:blip r:embed="rId2"/>
          <a:stretch>
            <a:fillRect/>
          </a:stretch>
        </p:blipFill>
        <p:spPr>
          <a:xfrm>
            <a:off x="6574972" y="1586273"/>
            <a:ext cx="5009407" cy="3447949"/>
          </a:xfrm>
          <a:prstGeom prst="rect">
            <a:avLst/>
          </a:prstGeom>
        </p:spPr>
      </p:pic>
      <p:sp>
        <p:nvSpPr>
          <p:cNvPr id="7" name="TextBox 6">
            <a:extLst>
              <a:ext uri="{FF2B5EF4-FFF2-40B4-BE49-F238E27FC236}">
                <a16:creationId xmlns:a16="http://schemas.microsoft.com/office/drawing/2014/main" id="{8BB9DAA4-9FD6-9900-0580-A1AA444DF0F1}"/>
              </a:ext>
            </a:extLst>
          </p:cNvPr>
          <p:cNvSpPr txBox="1"/>
          <p:nvPr/>
        </p:nvSpPr>
        <p:spPr>
          <a:xfrm>
            <a:off x="7026233" y="5037117"/>
            <a:ext cx="4653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Linear regression of SNPs : </a:t>
            </a:r>
            <a:r>
              <a:rPr lang="en-US" dirty="0">
                <a:ea typeface="+mn-lt"/>
                <a:cs typeface="+mn-lt"/>
              </a:rPr>
              <a:t>Additive model</a:t>
            </a:r>
          </a:p>
        </p:txBody>
      </p:sp>
    </p:spTree>
    <p:extLst>
      <p:ext uri="{BB962C8B-B14F-4D97-AF65-F5344CB8AC3E}">
        <p14:creationId xmlns:p14="http://schemas.microsoft.com/office/powerpoint/2010/main" val="341917755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16ED-4C0A-56AC-EC71-8131CD0BBBED}"/>
              </a:ext>
            </a:extLst>
          </p:cNvPr>
          <p:cNvSpPr txBox="1">
            <a:spLocks/>
          </p:cNvSpPr>
          <p:nvPr/>
        </p:nvSpPr>
        <p:spPr>
          <a:xfrm>
            <a:off x="838200" y="167988"/>
            <a:ext cx="10515600" cy="1325563"/>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Results</a:t>
            </a:r>
            <a:endParaRPr lang="en-US" dirty="0"/>
          </a:p>
        </p:txBody>
      </p:sp>
      <p:sp>
        <p:nvSpPr>
          <p:cNvPr id="4" name="Content Placeholder 2">
            <a:extLst>
              <a:ext uri="{FF2B5EF4-FFF2-40B4-BE49-F238E27FC236}">
                <a16:creationId xmlns:a16="http://schemas.microsoft.com/office/drawing/2014/main" id="{B9A0567E-4028-4629-4A9C-D33315EE8D75}"/>
              </a:ext>
            </a:extLst>
          </p:cNvPr>
          <p:cNvSpPr txBox="1">
            <a:spLocks/>
          </p:cNvSpPr>
          <p:nvPr/>
        </p:nvSpPr>
        <p:spPr>
          <a:xfrm>
            <a:off x="838200" y="1589936"/>
            <a:ext cx="9184574" cy="71387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AU" sz="2000" dirty="0">
                <a:cs typeface="Arial"/>
              </a:rPr>
              <a:t>PLINK association testing produces a file with the following columns</a:t>
            </a:r>
          </a:p>
          <a:p>
            <a:pPr marL="285750" indent="-285750"/>
            <a:endParaRPr lang="en-AU" sz="2000" dirty="0">
              <a:cs typeface="Arial"/>
            </a:endParaRPr>
          </a:p>
        </p:txBody>
      </p:sp>
      <p:pic>
        <p:nvPicPr>
          <p:cNvPr id="3" name="Picture 4" descr="Text, letter&#10;&#10;Description automatically generated">
            <a:extLst>
              <a:ext uri="{FF2B5EF4-FFF2-40B4-BE49-F238E27FC236}">
                <a16:creationId xmlns:a16="http://schemas.microsoft.com/office/drawing/2014/main" id="{CED2293D-F555-FA1D-E577-800F7BCCA8E0}"/>
              </a:ext>
            </a:extLst>
          </p:cNvPr>
          <p:cNvPicPr>
            <a:picLocks noChangeAspect="1"/>
          </p:cNvPicPr>
          <p:nvPr/>
        </p:nvPicPr>
        <p:blipFill>
          <a:blip r:embed="rId2"/>
          <a:stretch>
            <a:fillRect/>
          </a:stretch>
        </p:blipFill>
        <p:spPr>
          <a:xfrm>
            <a:off x="1898073" y="2719449"/>
            <a:ext cx="8917960" cy="2548615"/>
          </a:xfrm>
          <a:prstGeom prst="rect">
            <a:avLst/>
          </a:prstGeom>
        </p:spPr>
      </p:pic>
    </p:spTree>
    <p:extLst>
      <p:ext uri="{BB962C8B-B14F-4D97-AF65-F5344CB8AC3E}">
        <p14:creationId xmlns:p14="http://schemas.microsoft.com/office/powerpoint/2010/main" val="117963219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03C2C1-9C49-892C-9527-6E594724406C}"/>
              </a:ext>
            </a:extLst>
          </p:cNvPr>
          <p:cNvSpPr txBox="1">
            <a:spLocks/>
          </p:cNvSpPr>
          <p:nvPr/>
        </p:nvSpPr>
        <p:spPr>
          <a:xfrm>
            <a:off x="1810071" y="1306456"/>
            <a:ext cx="8586651" cy="2499359"/>
          </a:xfrm>
          <a:prstGeom prst="rect">
            <a:avLst/>
          </a:prstGeom>
        </p:spPr>
        <p:txBody>
          <a:bodyPr anchor="ctr">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pPr algn="ctr">
              <a:lnSpc>
                <a:spcPct val="100000"/>
              </a:lnSpc>
            </a:pPr>
            <a:r>
              <a:rPr lang="en-AU" sz="3200" dirty="0">
                <a:solidFill>
                  <a:schemeClr val="tx1"/>
                </a:solidFill>
              </a:rPr>
              <a:t>Genome-wide association studies</a:t>
            </a:r>
          </a:p>
        </p:txBody>
      </p:sp>
    </p:spTree>
    <p:extLst>
      <p:ext uri="{BB962C8B-B14F-4D97-AF65-F5344CB8AC3E}">
        <p14:creationId xmlns:p14="http://schemas.microsoft.com/office/powerpoint/2010/main" val="4229776928"/>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D14E-7CB1-5BAD-E39D-44446867495E}"/>
              </a:ext>
            </a:extLst>
          </p:cNvPr>
          <p:cNvSpPr txBox="1">
            <a:spLocks/>
          </p:cNvSpPr>
          <p:nvPr/>
        </p:nvSpPr>
        <p:spPr>
          <a:xfrm>
            <a:off x="838200" y="0"/>
            <a:ext cx="10515600" cy="1046681"/>
          </a:xfrm>
          <a:prstGeom prst="rect">
            <a:avLst/>
          </a:prstGeom>
        </p:spPr>
        <p:txBody>
          <a:bodyPr lIns="91440" tIns="45720" rIns="91440" bIns="45720"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Benefits and limitations of GWAS</a:t>
            </a:r>
            <a:endParaRPr lang="en-US" dirty="0"/>
          </a:p>
        </p:txBody>
      </p:sp>
      <p:sp>
        <p:nvSpPr>
          <p:cNvPr id="3" name="Content Placeholder 2">
            <a:extLst>
              <a:ext uri="{FF2B5EF4-FFF2-40B4-BE49-F238E27FC236}">
                <a16:creationId xmlns:a16="http://schemas.microsoft.com/office/drawing/2014/main" id="{39024D88-5624-D081-2362-7B116C6154FF}"/>
              </a:ext>
            </a:extLst>
          </p:cNvPr>
          <p:cNvSpPr txBox="1">
            <a:spLocks/>
          </p:cNvSpPr>
          <p:nvPr/>
        </p:nvSpPr>
        <p:spPr>
          <a:xfrm>
            <a:off x="191024" y="1027841"/>
            <a:ext cx="5852500" cy="3408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cs typeface="Arial"/>
              </a:rPr>
              <a:t>Benefits</a:t>
            </a:r>
          </a:p>
          <a:p>
            <a:r>
              <a:rPr lang="en-AU" sz="1600" dirty="0">
                <a:cs typeface="Arial"/>
              </a:rPr>
              <a:t>Successful in identifying novel variant–trait associations</a:t>
            </a:r>
          </a:p>
          <a:p>
            <a:r>
              <a:rPr lang="en-AU" sz="1600" dirty="0">
                <a:cs typeface="Arial"/>
              </a:rPr>
              <a:t>Provides insights into novel biological mechanisms</a:t>
            </a:r>
            <a:endParaRPr lang="en-AU" dirty="0">
              <a:cs typeface="Arial"/>
            </a:endParaRPr>
          </a:p>
          <a:p>
            <a:pPr marL="285750" indent="-285750"/>
            <a:r>
              <a:rPr lang="en-AU" sz="1600" dirty="0">
                <a:cs typeface="Arial"/>
              </a:rPr>
              <a:t>Aid in clinical translation</a:t>
            </a:r>
            <a:endParaRPr lang="en-US" dirty="0">
              <a:cs typeface="Arial"/>
            </a:endParaRPr>
          </a:p>
          <a:p>
            <a:pPr marL="285750" indent="-285750"/>
            <a:r>
              <a:rPr lang="en-AU" sz="1600" dirty="0">
                <a:cs typeface="Arial"/>
              </a:rPr>
              <a:t>Provide insight into ethnic variation of complex traits</a:t>
            </a:r>
          </a:p>
          <a:p>
            <a:pPr marL="285750" indent="-285750"/>
            <a:r>
              <a:rPr lang="en-AU" sz="1600" dirty="0">
                <a:cs typeface="Arial"/>
              </a:rPr>
              <a:t>Enable study of low-frequency and rare variants</a:t>
            </a:r>
            <a:endParaRPr lang="en-AU" dirty="0"/>
          </a:p>
          <a:p>
            <a:r>
              <a:rPr lang="en-AU" sz="1600" dirty="0">
                <a:cs typeface="Arial"/>
              </a:rPr>
              <a:t>Can identify novel monogenic and oligogenic disease genes</a:t>
            </a:r>
          </a:p>
          <a:p>
            <a:pPr marL="285750" indent="-285750"/>
            <a:endParaRPr lang="en-AU" sz="1600" dirty="0">
              <a:cs typeface="Arial"/>
            </a:endParaRPr>
          </a:p>
          <a:p>
            <a:pPr marL="285750" indent="-285750"/>
            <a:endParaRPr lang="en-AU" sz="1600" dirty="0">
              <a:cs typeface="Arial"/>
            </a:endParaRPr>
          </a:p>
          <a:p>
            <a:pPr marL="0" indent="0">
              <a:buNone/>
            </a:pPr>
            <a:br>
              <a:rPr lang="en-US" dirty="0"/>
            </a:br>
            <a:endParaRPr lang="en-US" dirty="0">
              <a:cs typeface="Arial" panose="020B0604020202020204"/>
            </a:endParaRPr>
          </a:p>
          <a:p>
            <a:pPr marL="285750" indent="-285750"/>
            <a:endParaRPr lang="en-AU" sz="1600" dirty="0">
              <a:cs typeface="Arial"/>
            </a:endParaRPr>
          </a:p>
          <a:p>
            <a:pPr marL="285750" indent="-285750"/>
            <a:endParaRPr lang="en-AU" sz="2000" dirty="0">
              <a:cs typeface="Arial"/>
            </a:endParaRPr>
          </a:p>
          <a:p>
            <a:pPr marL="285750" indent="-285750"/>
            <a:endParaRPr lang="en-AU" sz="1600" dirty="0">
              <a:cs typeface="Arial"/>
            </a:endParaRPr>
          </a:p>
        </p:txBody>
      </p:sp>
      <p:sp>
        <p:nvSpPr>
          <p:cNvPr id="4" name="Content Placeholder 2">
            <a:extLst>
              <a:ext uri="{FF2B5EF4-FFF2-40B4-BE49-F238E27FC236}">
                <a16:creationId xmlns:a16="http://schemas.microsoft.com/office/drawing/2014/main" id="{272B2A24-4CA4-6F6C-51B4-959443662A34}"/>
              </a:ext>
            </a:extLst>
          </p:cNvPr>
          <p:cNvSpPr txBox="1">
            <a:spLocks/>
          </p:cNvSpPr>
          <p:nvPr/>
        </p:nvSpPr>
        <p:spPr>
          <a:xfrm>
            <a:off x="6448302" y="1027841"/>
            <a:ext cx="5552676" cy="340819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600" dirty="0">
                <a:cs typeface="Arial" panose="020B0604020202020204"/>
              </a:rPr>
              <a:t>Limitations</a:t>
            </a:r>
          </a:p>
          <a:p>
            <a:r>
              <a:rPr lang="en-AU" sz="1600" dirty="0"/>
              <a:t>Penalised by multiple testing burden</a:t>
            </a:r>
            <a:endParaRPr lang="en-US" dirty="0"/>
          </a:p>
          <a:p>
            <a:r>
              <a:rPr lang="en-AU" sz="1600" dirty="0">
                <a:cs typeface="Arial"/>
              </a:rPr>
              <a:t>Explain only a modest fraction of the missing heritability</a:t>
            </a:r>
          </a:p>
          <a:p>
            <a:r>
              <a:rPr lang="en-AU" sz="1600" dirty="0">
                <a:cs typeface="Arial"/>
              </a:rPr>
              <a:t>Do not necessarily pinpoint causal variants and genes</a:t>
            </a:r>
          </a:p>
          <a:p>
            <a:r>
              <a:rPr lang="en-AU" sz="1600" dirty="0">
                <a:cs typeface="Arial"/>
              </a:rPr>
              <a:t>Cannot identify all genetic determinants of complex traits</a:t>
            </a:r>
          </a:p>
          <a:p>
            <a:r>
              <a:rPr lang="en-AU" sz="1600" dirty="0">
                <a:cs typeface="Arial"/>
              </a:rPr>
              <a:t> Limited clinical predictive value</a:t>
            </a:r>
          </a:p>
          <a:p>
            <a:r>
              <a:rPr lang="en-AU" sz="1600" dirty="0">
                <a:cs typeface="Arial"/>
              </a:rPr>
              <a:t>Affected by population structure and cryptic-relatedness</a:t>
            </a:r>
          </a:p>
          <a:p>
            <a:pPr marL="285750" indent="-285750"/>
            <a:r>
              <a:rPr lang="en-AU" sz="1600" dirty="0">
                <a:cs typeface="Arial"/>
              </a:rPr>
              <a:t>Majority are focussed on European ancestry</a:t>
            </a:r>
          </a:p>
          <a:p>
            <a:pPr marL="285750" indent="-285750"/>
            <a:endParaRPr lang="en-AU" sz="1600" dirty="0">
              <a:cs typeface="Arial"/>
            </a:endParaRPr>
          </a:p>
          <a:p>
            <a:pPr marL="285750" indent="-285750"/>
            <a:endParaRPr lang="en-AU" sz="2000" dirty="0">
              <a:cs typeface="Arial"/>
            </a:endParaRPr>
          </a:p>
          <a:p>
            <a:pPr marL="285750" indent="-285750"/>
            <a:endParaRPr lang="en-AU" sz="1600" dirty="0">
              <a:cs typeface="Arial"/>
            </a:endParaRPr>
          </a:p>
        </p:txBody>
      </p:sp>
      <p:pic>
        <p:nvPicPr>
          <p:cNvPr id="5" name="Picture 5" descr="Graphical user interface, text, application&#10;&#10;Description automatically generated">
            <a:extLst>
              <a:ext uri="{FF2B5EF4-FFF2-40B4-BE49-F238E27FC236}">
                <a16:creationId xmlns:a16="http://schemas.microsoft.com/office/drawing/2014/main" id="{657A901E-5025-283C-4467-BD68D1010B98}"/>
              </a:ext>
            </a:extLst>
          </p:cNvPr>
          <p:cNvPicPr>
            <a:picLocks noChangeAspect="1"/>
          </p:cNvPicPr>
          <p:nvPr/>
        </p:nvPicPr>
        <p:blipFill>
          <a:blip r:embed="rId2"/>
          <a:stretch>
            <a:fillRect/>
          </a:stretch>
        </p:blipFill>
        <p:spPr>
          <a:xfrm>
            <a:off x="1492335" y="3735263"/>
            <a:ext cx="5128160" cy="2125184"/>
          </a:xfrm>
          <a:prstGeom prst="rect">
            <a:avLst/>
          </a:prstGeom>
        </p:spPr>
      </p:pic>
    </p:spTree>
    <p:extLst>
      <p:ext uri="{BB962C8B-B14F-4D97-AF65-F5344CB8AC3E}">
        <p14:creationId xmlns:p14="http://schemas.microsoft.com/office/powerpoint/2010/main" val="326767163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4FEC7-5C7D-176B-9D4D-34C6CC68107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60E9FCF-0EDB-409A-D4CD-B985F6F2AC69}"/>
              </a:ext>
            </a:extLst>
          </p:cNvPr>
          <p:cNvSpPr txBox="1">
            <a:spLocks/>
          </p:cNvSpPr>
          <p:nvPr/>
        </p:nvSpPr>
        <p:spPr>
          <a:xfrm>
            <a:off x="1810071" y="1306456"/>
            <a:ext cx="8586651" cy="2499359"/>
          </a:xfrm>
          <a:prstGeom prst="rect">
            <a:avLst/>
          </a:prstGeom>
        </p:spPr>
        <p:txBody>
          <a:bodyPr anchor="ctr">
            <a:noAutofit/>
          </a:bodyPr>
          <a:lstStyle>
            <a:lvl1pPr algn="l" defTabSz="914400" rtl="0" eaLnBrk="1" latinLnBrk="0" hangingPunct="1">
              <a:lnSpc>
                <a:spcPct val="90000"/>
              </a:lnSpc>
              <a:spcBef>
                <a:spcPct val="0"/>
              </a:spcBef>
              <a:buNone/>
              <a:defRPr sz="4800" b="1" kern="1200">
                <a:solidFill>
                  <a:schemeClr val="bg1"/>
                </a:solidFill>
                <a:latin typeface="+mj-lt"/>
                <a:ea typeface="+mj-ea"/>
                <a:cs typeface="+mj-cs"/>
              </a:defRPr>
            </a:lvl1pPr>
          </a:lstStyle>
          <a:p>
            <a:pPr algn="ctr">
              <a:lnSpc>
                <a:spcPct val="100000"/>
              </a:lnSpc>
            </a:pPr>
            <a:r>
              <a:rPr lang="en-AU" sz="3200" dirty="0">
                <a:solidFill>
                  <a:schemeClr val="tx1"/>
                </a:solidFill>
              </a:rPr>
              <a:t>DNA methylation</a:t>
            </a:r>
          </a:p>
        </p:txBody>
      </p:sp>
    </p:spTree>
    <p:extLst>
      <p:ext uri="{BB962C8B-B14F-4D97-AF65-F5344CB8AC3E}">
        <p14:creationId xmlns:p14="http://schemas.microsoft.com/office/powerpoint/2010/main" val="1301415151"/>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383249" y="192306"/>
            <a:ext cx="8225280" cy="892894"/>
          </a:xfrm>
        </p:spPr>
        <p:txBody>
          <a:bodyPr>
            <a:normAutofit fontScale="90000"/>
          </a:bodyPr>
          <a:lstStyle/>
          <a:p>
            <a:pPr algn="ct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b="1" dirty="0">
                <a:solidFill>
                  <a:srgbClr val="1718C0"/>
                </a:solidFill>
                <a:latin typeface="+mn-lt"/>
              </a:rPr>
              <a:t>Measuring the influence of the environment on the genome</a:t>
            </a:r>
          </a:p>
        </p:txBody>
      </p:sp>
      <p:sp>
        <p:nvSpPr>
          <p:cNvPr id="9" name="TextBox 8"/>
          <p:cNvSpPr txBox="1"/>
          <p:nvPr/>
        </p:nvSpPr>
        <p:spPr>
          <a:xfrm rot="16200000">
            <a:off x="306896" y="3437734"/>
            <a:ext cx="460907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a:ea typeface="+mn-ea"/>
                <a:cs typeface="+mn-cs"/>
              </a:rPr>
              <a:t>GACGTATCGATGCGC</a:t>
            </a:r>
          </a:p>
        </p:txBody>
      </p:sp>
      <p:sp>
        <p:nvSpPr>
          <p:cNvPr id="15" name="TextBox 14"/>
          <p:cNvSpPr txBox="1"/>
          <p:nvPr/>
        </p:nvSpPr>
        <p:spPr>
          <a:xfrm>
            <a:off x="4706321" y="1603539"/>
            <a:ext cx="326968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Gene-expression</a:t>
            </a:r>
          </a:p>
        </p:txBody>
      </p:sp>
      <p:grpSp>
        <p:nvGrpSpPr>
          <p:cNvPr id="30" name="Group 29"/>
          <p:cNvGrpSpPr/>
          <p:nvPr/>
        </p:nvGrpSpPr>
        <p:grpSpPr>
          <a:xfrm>
            <a:off x="2462019" y="2164696"/>
            <a:ext cx="371215" cy="3228704"/>
            <a:chOff x="1228979" y="3011856"/>
            <a:chExt cx="371215" cy="3228704"/>
          </a:xfrm>
        </p:grpSpPr>
        <p:sp>
          <p:nvSpPr>
            <p:cNvPr id="24" name="Rectangle 23"/>
            <p:cNvSpPr/>
            <p:nvPr/>
          </p:nvSpPr>
          <p:spPr>
            <a:xfrm>
              <a:off x="1228979" y="3011856"/>
              <a:ext cx="353935" cy="497119"/>
            </a:xfrm>
            <a:prstGeom prst="rect">
              <a:avLst/>
            </a:prstGeom>
            <a:solidFill>
              <a:srgbClr val="FFFF00">
                <a:alpha val="39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1" name="Rectangle 30"/>
            <p:cNvSpPr/>
            <p:nvPr/>
          </p:nvSpPr>
          <p:spPr>
            <a:xfrm>
              <a:off x="1232747" y="3497211"/>
              <a:ext cx="353935" cy="584159"/>
            </a:xfrm>
            <a:prstGeom prst="rect">
              <a:avLst/>
            </a:prstGeom>
            <a:solidFill>
              <a:srgbClr val="FFFF00">
                <a:alpha val="39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2" name="Rectangle 31"/>
            <p:cNvSpPr/>
            <p:nvPr/>
          </p:nvSpPr>
          <p:spPr>
            <a:xfrm>
              <a:off x="1232747" y="4528715"/>
              <a:ext cx="353935" cy="528817"/>
            </a:xfrm>
            <a:prstGeom prst="rect">
              <a:avLst/>
            </a:prstGeom>
            <a:solidFill>
              <a:srgbClr val="FFFF00">
                <a:alpha val="39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3" name="Rectangle 32"/>
            <p:cNvSpPr/>
            <p:nvPr/>
          </p:nvSpPr>
          <p:spPr>
            <a:xfrm>
              <a:off x="1246259" y="5690989"/>
              <a:ext cx="353935" cy="549571"/>
            </a:xfrm>
            <a:prstGeom prst="rect">
              <a:avLst/>
            </a:prstGeom>
            <a:solidFill>
              <a:srgbClr val="FFFF00">
                <a:alpha val="39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grpSp>
      <p:grpSp>
        <p:nvGrpSpPr>
          <p:cNvPr id="2" name="Group 1">
            <a:extLst>
              <a:ext uri="{FF2B5EF4-FFF2-40B4-BE49-F238E27FC236}">
                <a16:creationId xmlns:a16="http://schemas.microsoft.com/office/drawing/2014/main" id="{A13C8A9A-4644-6947-B997-D550C87FCFD2}"/>
              </a:ext>
            </a:extLst>
          </p:cNvPr>
          <p:cNvGrpSpPr/>
          <p:nvPr/>
        </p:nvGrpSpPr>
        <p:grpSpPr>
          <a:xfrm>
            <a:off x="-112451" y="1606304"/>
            <a:ext cx="4818772" cy="3923598"/>
            <a:chOff x="-112451" y="1606304"/>
            <a:chExt cx="4818772" cy="3923598"/>
          </a:xfrm>
        </p:grpSpPr>
        <p:grpSp>
          <p:nvGrpSpPr>
            <p:cNvPr id="7168" name="Group 7167"/>
            <p:cNvGrpSpPr/>
            <p:nvPr/>
          </p:nvGrpSpPr>
          <p:grpSpPr>
            <a:xfrm>
              <a:off x="1590856" y="3536225"/>
              <a:ext cx="845827" cy="1993677"/>
              <a:chOff x="478839" y="3186603"/>
              <a:chExt cx="845827" cy="1993677"/>
            </a:xfrm>
          </p:grpSpPr>
          <p:grpSp>
            <p:nvGrpSpPr>
              <p:cNvPr id="23" name="Group 22"/>
              <p:cNvGrpSpPr/>
              <p:nvPr/>
            </p:nvGrpSpPr>
            <p:grpSpPr>
              <a:xfrm rot="16200000">
                <a:off x="513448" y="3161755"/>
                <a:ext cx="786370" cy="836066"/>
                <a:chOff x="14662" y="3027786"/>
                <a:chExt cx="786370" cy="836066"/>
              </a:xfrm>
            </p:grpSpPr>
            <p:sp>
              <p:nvSpPr>
                <p:cNvPr id="16" name="TextBox 15"/>
                <p:cNvSpPr txBox="1"/>
                <p:nvPr/>
              </p:nvSpPr>
              <p:spPr>
                <a:xfrm>
                  <a:off x="68710" y="3027786"/>
                  <a:ext cx="7323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a:ea typeface="+mn-ea"/>
                      <a:cs typeface="+mn-cs"/>
                    </a:rPr>
                    <a:t>M</a:t>
                  </a:r>
                </a:p>
              </p:txBody>
            </p:sp>
            <p:grpSp>
              <p:nvGrpSpPr>
                <p:cNvPr id="22" name="Group 21"/>
                <p:cNvGrpSpPr/>
                <p:nvPr/>
              </p:nvGrpSpPr>
              <p:grpSpPr>
                <a:xfrm>
                  <a:off x="14662" y="3066765"/>
                  <a:ext cx="535590" cy="797087"/>
                  <a:chOff x="379486" y="3066765"/>
                  <a:chExt cx="535590" cy="797087"/>
                </a:xfrm>
              </p:grpSpPr>
              <p:sp>
                <p:nvSpPr>
                  <p:cNvPr id="14" name="Hexagon 13"/>
                  <p:cNvSpPr/>
                  <p:nvPr/>
                </p:nvSpPr>
                <p:spPr>
                  <a:xfrm>
                    <a:off x="379486" y="3066765"/>
                    <a:ext cx="535590" cy="445829"/>
                  </a:xfrm>
                  <a:prstGeom prst="hexagon">
                    <a:avLst/>
                  </a:prstGeom>
                  <a:solidFill>
                    <a:srgbClr val="E50000">
                      <a:alpha val="39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18" name="Straight Connector 17"/>
                  <p:cNvCxnSpPr/>
                  <p:nvPr/>
                </p:nvCxnSpPr>
                <p:spPr>
                  <a:xfrm>
                    <a:off x="636216" y="3512593"/>
                    <a:ext cx="0" cy="35125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grpSp>
            <p:nvGrpSpPr>
              <p:cNvPr id="25" name="Group 24"/>
              <p:cNvGrpSpPr/>
              <p:nvPr/>
            </p:nvGrpSpPr>
            <p:grpSpPr>
              <a:xfrm rot="16200000">
                <a:off x="503692" y="4369057"/>
                <a:ext cx="786370" cy="836075"/>
                <a:chOff x="256708" y="3027777"/>
                <a:chExt cx="786370" cy="836075"/>
              </a:xfrm>
            </p:grpSpPr>
            <p:sp>
              <p:nvSpPr>
                <p:cNvPr id="26" name="TextBox 25"/>
                <p:cNvSpPr txBox="1"/>
                <p:nvPr/>
              </p:nvSpPr>
              <p:spPr>
                <a:xfrm>
                  <a:off x="310756" y="3027777"/>
                  <a:ext cx="7323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Arial" panose="020B0604020202020204"/>
                      <a:ea typeface="+mn-ea"/>
                      <a:cs typeface="+mn-cs"/>
                    </a:rPr>
                    <a:t>M</a:t>
                  </a:r>
                </a:p>
              </p:txBody>
            </p:sp>
            <p:grpSp>
              <p:nvGrpSpPr>
                <p:cNvPr id="27" name="Group 26"/>
                <p:cNvGrpSpPr/>
                <p:nvPr/>
              </p:nvGrpSpPr>
              <p:grpSpPr>
                <a:xfrm>
                  <a:off x="256708" y="3066764"/>
                  <a:ext cx="535590" cy="797088"/>
                  <a:chOff x="621532" y="3066764"/>
                  <a:chExt cx="535590" cy="797088"/>
                </a:xfrm>
              </p:grpSpPr>
              <p:sp>
                <p:nvSpPr>
                  <p:cNvPr id="28" name="Hexagon 27"/>
                  <p:cNvSpPr/>
                  <p:nvPr/>
                </p:nvSpPr>
                <p:spPr>
                  <a:xfrm>
                    <a:off x="621532" y="3066764"/>
                    <a:ext cx="535590" cy="445829"/>
                  </a:xfrm>
                  <a:prstGeom prst="hexagon">
                    <a:avLst/>
                  </a:prstGeom>
                  <a:solidFill>
                    <a:srgbClr val="E50000">
                      <a:alpha val="39000"/>
                    </a:srgb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cxnSp>
                <p:nvCxnSpPr>
                  <p:cNvPr id="29" name="Straight Connector 28"/>
                  <p:cNvCxnSpPr/>
                  <p:nvPr/>
                </p:nvCxnSpPr>
                <p:spPr>
                  <a:xfrm>
                    <a:off x="878257" y="3512593"/>
                    <a:ext cx="0" cy="351259"/>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grpSp>
          </p:grpSp>
        </p:grpSp>
        <p:sp>
          <p:nvSpPr>
            <p:cNvPr id="36" name="TextBox 35"/>
            <p:cNvSpPr txBox="1"/>
            <p:nvPr/>
          </p:nvSpPr>
          <p:spPr>
            <a:xfrm>
              <a:off x="-112451" y="1606304"/>
              <a:ext cx="481877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a:ea typeface="+mn-ea"/>
                  <a:cs typeface="+mn-cs"/>
                </a:rPr>
                <a:t>DNA methylation (Epigenetics)</a:t>
              </a:r>
            </a:p>
          </p:txBody>
        </p:sp>
      </p:grpSp>
      <p:pic>
        <p:nvPicPr>
          <p:cNvPr id="6" name="Picture 5"/>
          <p:cNvPicPr>
            <a:picLocks noChangeAspect="1"/>
          </p:cNvPicPr>
          <p:nvPr/>
        </p:nvPicPr>
        <p:blipFill>
          <a:blip r:embed="rId3"/>
          <a:stretch>
            <a:fillRect/>
          </a:stretch>
        </p:blipFill>
        <p:spPr>
          <a:xfrm>
            <a:off x="7398291" y="2450103"/>
            <a:ext cx="1155432" cy="2177805"/>
          </a:xfrm>
          <a:prstGeom prst="rect">
            <a:avLst/>
          </a:prstGeom>
        </p:spPr>
      </p:pic>
      <p:pic>
        <p:nvPicPr>
          <p:cNvPr id="7" name="Picture 6"/>
          <p:cNvPicPr>
            <a:picLocks noChangeAspect="1"/>
          </p:cNvPicPr>
          <p:nvPr/>
        </p:nvPicPr>
        <p:blipFill rotWithShape="1">
          <a:blip r:embed="rId4"/>
          <a:srcRect l="10573" t="10627" r="10595" b="14892"/>
          <a:stretch/>
        </p:blipFill>
        <p:spPr>
          <a:xfrm>
            <a:off x="9211274" y="2980574"/>
            <a:ext cx="1453136" cy="1098374"/>
          </a:xfrm>
          <a:prstGeom prst="rect">
            <a:avLst/>
          </a:prstGeom>
        </p:spPr>
      </p:pic>
      <p:sp>
        <p:nvSpPr>
          <p:cNvPr id="11" name="Right Arrow 10"/>
          <p:cNvSpPr/>
          <p:nvPr/>
        </p:nvSpPr>
        <p:spPr>
          <a:xfrm>
            <a:off x="4346714" y="3350275"/>
            <a:ext cx="1152939" cy="57512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5" name="Right Arrow 34"/>
          <p:cNvSpPr/>
          <p:nvPr/>
        </p:nvSpPr>
        <p:spPr>
          <a:xfrm>
            <a:off x="6519742" y="3415522"/>
            <a:ext cx="792895" cy="45974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7" name="Right Arrow 36"/>
          <p:cNvSpPr/>
          <p:nvPr/>
        </p:nvSpPr>
        <p:spPr>
          <a:xfrm>
            <a:off x="8608529" y="3466952"/>
            <a:ext cx="511376" cy="36856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9" name="TextBox 18"/>
          <p:cNvSpPr txBox="1"/>
          <p:nvPr/>
        </p:nvSpPr>
        <p:spPr>
          <a:xfrm>
            <a:off x="2733059" y="5480661"/>
            <a:ext cx="123628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432FF"/>
                </a:solidFill>
                <a:effectLst/>
                <a:uLnTx/>
                <a:uFillTx/>
                <a:latin typeface="Arial" panose="020B0604020202020204"/>
                <a:ea typeface="+mn-ea"/>
                <a:cs typeface="+mn-cs"/>
              </a:rPr>
              <a:t>DNA</a:t>
            </a:r>
          </a:p>
        </p:txBody>
      </p:sp>
      <p:sp>
        <p:nvSpPr>
          <p:cNvPr id="38" name="TextBox 37"/>
          <p:cNvSpPr txBox="1"/>
          <p:nvPr/>
        </p:nvSpPr>
        <p:spPr>
          <a:xfrm>
            <a:off x="5443296" y="5480661"/>
            <a:ext cx="123628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432FF"/>
                </a:solidFill>
                <a:effectLst/>
                <a:uLnTx/>
                <a:uFillTx/>
                <a:latin typeface="Arial" panose="020B0604020202020204"/>
                <a:ea typeface="+mn-ea"/>
                <a:cs typeface="+mn-cs"/>
              </a:rPr>
              <a:t>RNA</a:t>
            </a:r>
          </a:p>
        </p:txBody>
      </p:sp>
      <p:sp>
        <p:nvSpPr>
          <p:cNvPr id="39" name="TextBox 38"/>
          <p:cNvSpPr txBox="1"/>
          <p:nvPr/>
        </p:nvSpPr>
        <p:spPr>
          <a:xfrm>
            <a:off x="7386445" y="5480661"/>
            <a:ext cx="14527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432FF"/>
                </a:solidFill>
                <a:effectLst/>
                <a:uLnTx/>
                <a:uFillTx/>
                <a:latin typeface="Arial" panose="020B0604020202020204"/>
                <a:ea typeface="+mn-ea"/>
                <a:cs typeface="+mn-cs"/>
              </a:rPr>
              <a:t>Protein</a:t>
            </a:r>
          </a:p>
        </p:txBody>
      </p:sp>
      <p:sp>
        <p:nvSpPr>
          <p:cNvPr id="40" name="TextBox 39"/>
          <p:cNvSpPr txBox="1"/>
          <p:nvPr/>
        </p:nvSpPr>
        <p:spPr>
          <a:xfrm>
            <a:off x="9277535" y="5474173"/>
            <a:ext cx="168181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432FF"/>
                </a:solidFill>
                <a:effectLst/>
                <a:uLnTx/>
                <a:uFillTx/>
                <a:latin typeface="Arial" panose="020B0604020202020204"/>
                <a:ea typeface="+mn-ea"/>
                <a:cs typeface="+mn-cs"/>
              </a:rPr>
              <a:t>Disease</a:t>
            </a:r>
          </a:p>
        </p:txBody>
      </p:sp>
      <p:cxnSp>
        <p:nvCxnSpPr>
          <p:cNvPr id="21" name="Straight Arrow Connector 20"/>
          <p:cNvCxnSpPr>
            <a:stCxn id="19" idx="3"/>
            <a:endCxn id="38" idx="1"/>
          </p:cNvCxnSpPr>
          <p:nvPr/>
        </p:nvCxnSpPr>
        <p:spPr>
          <a:xfrm>
            <a:off x="3969347" y="5742271"/>
            <a:ext cx="14739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439661" y="5735783"/>
            <a:ext cx="986541" cy="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706681" y="5742272"/>
            <a:ext cx="712438" cy="6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rotWithShape="1">
          <a:blip r:embed="rId5"/>
          <a:srcRect l="74098" t="25094" r="2980" b="7123"/>
          <a:stretch/>
        </p:blipFill>
        <p:spPr>
          <a:xfrm>
            <a:off x="5702324" y="2146318"/>
            <a:ext cx="593875" cy="3193774"/>
          </a:xfrm>
          <a:prstGeom prst="rect">
            <a:avLst/>
          </a:prstGeom>
        </p:spPr>
      </p:pic>
      <p:pic>
        <p:nvPicPr>
          <p:cNvPr id="53" name="Picture 52"/>
          <p:cNvPicPr>
            <a:picLocks noChangeAspect="1"/>
          </p:cNvPicPr>
          <p:nvPr/>
        </p:nvPicPr>
        <p:blipFill rotWithShape="1">
          <a:blip r:embed="rId5"/>
          <a:srcRect t="24407" r="54863" b="8066"/>
          <a:stretch/>
        </p:blipFill>
        <p:spPr>
          <a:xfrm>
            <a:off x="2794524" y="2211754"/>
            <a:ext cx="1169419" cy="3181646"/>
          </a:xfrm>
          <a:prstGeom prst="rect">
            <a:avLst/>
          </a:prstGeom>
        </p:spPr>
      </p:pic>
      <p:pic>
        <p:nvPicPr>
          <p:cNvPr id="4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6075" y="4138272"/>
            <a:ext cx="523221" cy="17120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3" name="Picture 2" descr="http://www.visiongenomics.com/wp-content/uploads/2013/03/fcell-02-00049-g001.jpg">
            <a:extLst>
              <a:ext uri="{FF2B5EF4-FFF2-40B4-BE49-F238E27FC236}">
                <a16:creationId xmlns:a16="http://schemas.microsoft.com/office/drawing/2014/main" id="{9D95438A-D903-AA52-6B5C-0C575DDCD0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3232" y="122273"/>
            <a:ext cx="3019123" cy="229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81592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237FA3E1-19D4-324E-A57A-D55375CCBFDB}"/>
              </a:ext>
            </a:extLst>
          </p:cNvPr>
          <p:cNvSpPr>
            <a:spLocks noGrp="1"/>
          </p:cNvSpPr>
          <p:nvPr>
            <p:ph type="title"/>
          </p:nvPr>
        </p:nvSpPr>
        <p:spPr>
          <a:xfrm>
            <a:off x="351692" y="-20907"/>
            <a:ext cx="11240086" cy="1082675"/>
          </a:xfrm>
          <a:ln>
            <a:noFill/>
          </a:ln>
        </p:spPr>
        <p:txBody>
          <a:bodyPr>
            <a:normAutofit/>
          </a:bodyPr>
          <a:lstStyle/>
          <a:p>
            <a:pPr algn="ctr" eaLnBrk="1" hangingPunct="1">
              <a:defRPr/>
            </a:pPr>
            <a:r>
              <a:rPr lang="en-AU" altLang="en-US" sz="4400" b="1" dirty="0">
                <a:solidFill>
                  <a:srgbClr val="1718C0"/>
                </a:solidFill>
                <a:latin typeface="+mn-lt"/>
              </a:rPr>
              <a:t>Illumina EPIC array (</a:t>
            </a:r>
            <a:r>
              <a:rPr lang="en-AU" altLang="en-US" sz="4400" b="1" dirty="0" err="1">
                <a:solidFill>
                  <a:srgbClr val="1718C0"/>
                </a:solidFill>
                <a:latin typeface="+mn-lt"/>
              </a:rPr>
              <a:t>DNAm</a:t>
            </a:r>
            <a:r>
              <a:rPr lang="en-AU" altLang="en-US" sz="4400" b="1" dirty="0">
                <a:solidFill>
                  <a:srgbClr val="1718C0"/>
                </a:solidFill>
                <a:latin typeface="+mn-lt"/>
              </a:rPr>
              <a:t>)</a:t>
            </a:r>
          </a:p>
        </p:txBody>
      </p:sp>
      <p:sp>
        <p:nvSpPr>
          <p:cNvPr id="17411" name="Rectangle 1">
            <a:extLst>
              <a:ext uri="{FF2B5EF4-FFF2-40B4-BE49-F238E27FC236}">
                <a16:creationId xmlns:a16="http://schemas.microsoft.com/office/drawing/2014/main" id="{8F594091-4286-D946-BEF0-1D48F81B8DE9}"/>
              </a:ext>
            </a:extLst>
          </p:cNvPr>
          <p:cNvSpPr>
            <a:spLocks noChangeArrowheads="1"/>
          </p:cNvSpPr>
          <p:nvPr/>
        </p:nvSpPr>
        <p:spPr bwMode="auto">
          <a:xfrm>
            <a:off x="4670425" y="5765906"/>
            <a:ext cx="75215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en-AU" altLang="en-US" sz="1100"/>
              <a:t>http://journal.frontiersin.org/article/10.3389/fcell.2014.00049/full</a:t>
            </a:r>
          </a:p>
        </p:txBody>
      </p:sp>
      <p:pic>
        <p:nvPicPr>
          <p:cNvPr id="6" name="Picture 4">
            <a:extLst>
              <a:ext uri="{FF2B5EF4-FFF2-40B4-BE49-F238E27FC236}">
                <a16:creationId xmlns:a16="http://schemas.microsoft.com/office/drawing/2014/main" id="{7292E323-FC15-974D-990D-94F7915CF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9553" y="1845097"/>
            <a:ext cx="437276" cy="1430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pic>
        <p:nvPicPr>
          <p:cNvPr id="2050" name="Picture 2" descr="Building Minimized Epigenetic Clock by iPlex MassARRAY Platform">
            <a:extLst>
              <a:ext uri="{FF2B5EF4-FFF2-40B4-BE49-F238E27FC236}">
                <a16:creationId xmlns:a16="http://schemas.microsoft.com/office/drawing/2014/main" id="{3E86439B-9424-B721-FEAC-9AE21243AE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23" r="3115" b="81046"/>
          <a:stretch>
            <a:fillRect/>
          </a:stretch>
        </p:blipFill>
        <p:spPr bwMode="auto">
          <a:xfrm>
            <a:off x="1837765" y="4466024"/>
            <a:ext cx="8892988" cy="12998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sulfite Conversion of DNA- A Complete Guide – Genetic Education">
            <a:extLst>
              <a:ext uri="{FF2B5EF4-FFF2-40B4-BE49-F238E27FC236}">
                <a16:creationId xmlns:a16="http://schemas.microsoft.com/office/drawing/2014/main" id="{F0CE0BFB-9249-61FF-80BC-5DB111F2FC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6703" y="1180703"/>
            <a:ext cx="3035300" cy="2679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6272FC7-C220-16A3-9BE0-A45814A8D4AB}"/>
              </a:ext>
            </a:extLst>
          </p:cNvPr>
          <p:cNvPicPr>
            <a:picLocks noChangeAspect="1"/>
          </p:cNvPicPr>
          <p:nvPr/>
        </p:nvPicPr>
        <p:blipFill rotWithShape="1">
          <a:blip r:embed="rId6"/>
          <a:srcRect t="24407" r="54863" b="8066"/>
          <a:stretch/>
        </p:blipFill>
        <p:spPr>
          <a:xfrm>
            <a:off x="1105480" y="1524387"/>
            <a:ext cx="732285" cy="1992333"/>
          </a:xfrm>
          <a:prstGeom prst="rect">
            <a:avLst/>
          </a:prstGeom>
        </p:spPr>
      </p:pic>
      <p:pic>
        <p:nvPicPr>
          <p:cNvPr id="2054" name="Picture 6" descr="Illumina iScan – Genomics Core Leuven">
            <a:extLst>
              <a:ext uri="{FF2B5EF4-FFF2-40B4-BE49-F238E27FC236}">
                <a16:creationId xmlns:a16="http://schemas.microsoft.com/office/drawing/2014/main" id="{536C12A7-894B-6C97-DA1C-43BAFE97BB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7859" y="2520553"/>
            <a:ext cx="2388566" cy="178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89340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49604-1C12-F13D-C9CB-E52D9C6A6EFB}"/>
              </a:ext>
            </a:extLst>
          </p:cNvPr>
          <p:cNvSpPr>
            <a:spLocks noGrp="1"/>
          </p:cNvSpPr>
          <p:nvPr>
            <p:ph type="title"/>
          </p:nvPr>
        </p:nvSpPr>
        <p:spPr>
          <a:xfrm>
            <a:off x="404516" y="178636"/>
            <a:ext cx="11326273" cy="937636"/>
          </a:xfrm>
        </p:spPr>
        <p:txBody>
          <a:bodyPr/>
          <a:lstStyle/>
          <a:p>
            <a:r>
              <a:rPr lang="en-US" b="1" dirty="0"/>
              <a:t>Infinium Assay Workflow</a:t>
            </a:r>
            <a:endParaRPr lang="en-AU" b="1" dirty="0"/>
          </a:p>
        </p:txBody>
      </p:sp>
      <p:pic>
        <p:nvPicPr>
          <p:cNvPr id="4" name="Picture 3">
            <a:extLst>
              <a:ext uri="{FF2B5EF4-FFF2-40B4-BE49-F238E27FC236}">
                <a16:creationId xmlns:a16="http://schemas.microsoft.com/office/drawing/2014/main" id="{8844B96F-B00A-670A-4C1D-2CA43F1FF6FA}"/>
              </a:ext>
            </a:extLst>
          </p:cNvPr>
          <p:cNvPicPr>
            <a:picLocks noChangeAspect="1"/>
          </p:cNvPicPr>
          <p:nvPr/>
        </p:nvPicPr>
        <p:blipFill>
          <a:blip r:embed="rId3"/>
          <a:srcRect t="19510"/>
          <a:stretch>
            <a:fillRect/>
          </a:stretch>
        </p:blipFill>
        <p:spPr>
          <a:xfrm>
            <a:off x="1227800" y="1116507"/>
            <a:ext cx="10150606" cy="4772221"/>
          </a:xfrm>
          <a:prstGeom prst="rect">
            <a:avLst/>
          </a:prstGeom>
        </p:spPr>
      </p:pic>
    </p:spTree>
    <p:extLst>
      <p:ext uri="{BB962C8B-B14F-4D97-AF65-F5344CB8AC3E}">
        <p14:creationId xmlns:p14="http://schemas.microsoft.com/office/powerpoint/2010/main" val="38230530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575F291-D51C-2AE3-01EF-B97A112FEFF2}"/>
              </a:ext>
            </a:extLst>
          </p:cNvPr>
          <p:cNvPicPr>
            <a:picLocks noChangeAspect="1"/>
          </p:cNvPicPr>
          <p:nvPr/>
        </p:nvPicPr>
        <p:blipFill>
          <a:blip r:embed="rId3"/>
          <a:stretch>
            <a:fillRect/>
          </a:stretch>
        </p:blipFill>
        <p:spPr>
          <a:xfrm>
            <a:off x="6668364" y="1167354"/>
            <a:ext cx="4421885" cy="4141068"/>
          </a:xfrm>
          <a:prstGeom prst="rect">
            <a:avLst/>
          </a:prstGeom>
        </p:spPr>
      </p:pic>
      <p:sp>
        <p:nvSpPr>
          <p:cNvPr id="2" name="Title 1">
            <a:extLst>
              <a:ext uri="{FF2B5EF4-FFF2-40B4-BE49-F238E27FC236}">
                <a16:creationId xmlns:a16="http://schemas.microsoft.com/office/drawing/2014/main" id="{4262041D-8524-2842-E245-C08C25AD252F}"/>
              </a:ext>
            </a:extLst>
          </p:cNvPr>
          <p:cNvSpPr>
            <a:spLocks noGrp="1"/>
          </p:cNvSpPr>
          <p:nvPr>
            <p:ph type="title"/>
          </p:nvPr>
        </p:nvSpPr>
        <p:spPr>
          <a:xfrm>
            <a:off x="412082" y="66199"/>
            <a:ext cx="11367836" cy="1325563"/>
          </a:xfrm>
        </p:spPr>
        <p:txBody>
          <a:bodyPr/>
          <a:lstStyle/>
          <a:p>
            <a:r>
              <a:rPr lang="en-AU" b="1" dirty="0"/>
              <a:t>System Controls: </a:t>
            </a:r>
            <a:r>
              <a:rPr lang="en-AU" b="1" dirty="0" err="1"/>
              <a:t>ENmix</a:t>
            </a:r>
            <a:endParaRPr lang="en-AU" b="1" dirty="0"/>
          </a:p>
        </p:txBody>
      </p:sp>
      <p:sp>
        <p:nvSpPr>
          <p:cNvPr id="5" name="TextBox 4">
            <a:extLst>
              <a:ext uri="{FF2B5EF4-FFF2-40B4-BE49-F238E27FC236}">
                <a16:creationId xmlns:a16="http://schemas.microsoft.com/office/drawing/2014/main" id="{A9AB6F36-2CF1-F0B8-B7E6-B1A6D28F6FFA}"/>
              </a:ext>
            </a:extLst>
          </p:cNvPr>
          <p:cNvSpPr txBox="1"/>
          <p:nvPr/>
        </p:nvSpPr>
        <p:spPr>
          <a:xfrm>
            <a:off x="3311014" y="5410290"/>
            <a:ext cx="4315605" cy="523220"/>
          </a:xfrm>
          <a:prstGeom prst="rect">
            <a:avLst/>
          </a:prstGeom>
          <a:noFill/>
        </p:spPr>
        <p:txBody>
          <a:bodyPr wrap="none" rtlCol="0">
            <a:spAutoFit/>
          </a:bodyPr>
          <a:lstStyle/>
          <a:p>
            <a:r>
              <a:rPr lang="en-US" sz="1400" b="1" i="1" dirty="0">
                <a:highlight>
                  <a:srgbClr val="FFFF00"/>
                </a:highlight>
              </a:rPr>
              <a:t>Infinium controls do not </a:t>
            </a:r>
            <a:r>
              <a:rPr lang="en-US" sz="1400" b="1" i="1" dirty="0"/>
              <a:t>use specific thresholds.</a:t>
            </a:r>
          </a:p>
          <a:p>
            <a:r>
              <a:rPr lang="en-US" sz="1400" b="1" i="1" dirty="0"/>
              <a:t>To remove samples, </a:t>
            </a:r>
            <a:r>
              <a:rPr lang="en-US" sz="1400" b="1" i="1" dirty="0">
                <a:highlight>
                  <a:srgbClr val="FFFF00"/>
                </a:highlight>
              </a:rPr>
              <a:t>we rely on multiple metrics</a:t>
            </a:r>
            <a:r>
              <a:rPr lang="en-US" sz="1400" b="1" i="1" dirty="0"/>
              <a:t>. </a:t>
            </a:r>
            <a:endParaRPr lang="en-AU" sz="1400" b="1" i="1" dirty="0"/>
          </a:p>
        </p:txBody>
      </p:sp>
      <p:pic>
        <p:nvPicPr>
          <p:cNvPr id="7" name="Picture 6">
            <a:extLst>
              <a:ext uri="{FF2B5EF4-FFF2-40B4-BE49-F238E27FC236}">
                <a16:creationId xmlns:a16="http://schemas.microsoft.com/office/drawing/2014/main" id="{819536C9-1CB8-5669-49BE-B1D960278351}"/>
              </a:ext>
            </a:extLst>
          </p:cNvPr>
          <p:cNvPicPr>
            <a:picLocks noChangeAspect="1"/>
          </p:cNvPicPr>
          <p:nvPr/>
        </p:nvPicPr>
        <p:blipFill>
          <a:blip r:embed="rId3"/>
          <a:stretch>
            <a:fillRect/>
          </a:stretch>
        </p:blipFill>
        <p:spPr>
          <a:xfrm>
            <a:off x="778171" y="1325169"/>
            <a:ext cx="4421885" cy="4141068"/>
          </a:xfrm>
          <a:prstGeom prst="rect">
            <a:avLst/>
          </a:prstGeom>
        </p:spPr>
      </p:pic>
      <p:sp>
        <p:nvSpPr>
          <p:cNvPr id="8" name="Flowchart: Manual Operation 7">
            <a:extLst>
              <a:ext uri="{FF2B5EF4-FFF2-40B4-BE49-F238E27FC236}">
                <a16:creationId xmlns:a16="http://schemas.microsoft.com/office/drawing/2014/main" id="{896D1081-2645-DDAD-1908-1F165D492319}"/>
              </a:ext>
            </a:extLst>
          </p:cNvPr>
          <p:cNvSpPr/>
          <p:nvPr/>
        </p:nvSpPr>
        <p:spPr>
          <a:xfrm rot="5400000">
            <a:off x="3358706" y="2156580"/>
            <a:ext cx="4220223" cy="2399092"/>
          </a:xfrm>
          <a:prstGeom prst="flowChartManualOperation">
            <a:avLst/>
          </a:prstGeom>
          <a:noFill/>
          <a:effectLst>
            <a:glow rad="63500">
              <a:schemeClr val="accent4">
                <a:satMod val="175000"/>
                <a:alpha val="40000"/>
              </a:schemeClr>
            </a:glow>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Rectangle 10">
            <a:extLst>
              <a:ext uri="{FF2B5EF4-FFF2-40B4-BE49-F238E27FC236}">
                <a16:creationId xmlns:a16="http://schemas.microsoft.com/office/drawing/2014/main" id="{8C4C1142-B4B0-4EB9-647B-186962957E27}"/>
              </a:ext>
            </a:extLst>
          </p:cNvPr>
          <p:cNvSpPr/>
          <p:nvPr/>
        </p:nvSpPr>
        <p:spPr>
          <a:xfrm>
            <a:off x="7137134" y="1674796"/>
            <a:ext cx="3022330" cy="2271562"/>
          </a:xfrm>
          <a:prstGeom prst="rect">
            <a:avLst/>
          </a:prstGeom>
          <a:noFill/>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High Intensities</a:t>
            </a:r>
            <a:endParaRPr lang="en-AU"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ED04C53A-6EBB-AF39-6CA4-343ACA22CFC7}"/>
              </a:ext>
            </a:extLst>
          </p:cNvPr>
          <p:cNvSpPr/>
          <p:nvPr/>
        </p:nvSpPr>
        <p:spPr>
          <a:xfrm>
            <a:off x="7137134" y="3946358"/>
            <a:ext cx="3022330" cy="325653"/>
          </a:xfrm>
          <a:prstGeom prst="rect">
            <a:avLst/>
          </a:prstGeom>
          <a:noFill/>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Low Intensities</a:t>
            </a:r>
            <a:endParaRPr lang="en-AU"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EB6883DB-D8E4-9205-50F5-464201A9EC7B}"/>
              </a:ext>
            </a:extLst>
          </p:cNvPr>
          <p:cNvSpPr/>
          <p:nvPr/>
        </p:nvSpPr>
        <p:spPr>
          <a:xfrm>
            <a:off x="7137134" y="4272013"/>
            <a:ext cx="3022330" cy="445464"/>
          </a:xfrm>
          <a:prstGeom prst="rect">
            <a:avLst/>
          </a:prstGeom>
          <a:noFill/>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Background</a:t>
            </a:r>
            <a:endParaRPr lang="en-AU" dirty="0">
              <a:ln w="0"/>
              <a:solidFill>
                <a:schemeClr val="tx1"/>
              </a:solidFill>
              <a:effectLst>
                <a:outerShdw blurRad="38100" dist="19050" dir="2700000" algn="tl" rotWithShape="0">
                  <a:schemeClr val="dk1">
                    <a:alpha val="40000"/>
                  </a:schemeClr>
                </a:outerShdw>
              </a:effectLst>
            </a:endParaRPr>
          </a:p>
        </p:txBody>
      </p:sp>
      <p:pic>
        <p:nvPicPr>
          <p:cNvPr id="4" name="Picture 3" descr="Figure 2. DependantControls. Source: Illumina. “Control Bead Type Table.” Illumina Support Documentation, https://support-docs.illumina.com/ARR/Inf-MSA/Content/ARR/MSA/ControlBeadTypeTable.htm. Accessed 17 July 2025. Assay">
            <a:extLst>
              <a:ext uri="{FF2B5EF4-FFF2-40B4-BE49-F238E27FC236}">
                <a16:creationId xmlns:a16="http://schemas.microsoft.com/office/drawing/2014/main" id="{103920EA-8505-37D5-0BEA-809CA5945ED4}"/>
              </a:ext>
            </a:extLst>
          </p:cNvPr>
          <p:cNvPicPr>
            <a:picLocks noChangeAspect="1"/>
          </p:cNvPicPr>
          <p:nvPr/>
        </p:nvPicPr>
        <p:blipFill>
          <a:blip r:embed="rId4"/>
          <a:stretch>
            <a:fillRect/>
          </a:stretch>
        </p:blipFill>
        <p:spPr>
          <a:xfrm>
            <a:off x="5459947" y="1333500"/>
            <a:ext cx="6320355" cy="3981450"/>
          </a:xfrm>
          <a:prstGeom prst="rect">
            <a:avLst/>
          </a:prstGeom>
        </p:spPr>
      </p:pic>
      <p:sp>
        <p:nvSpPr>
          <p:cNvPr id="6" name="Rectangle 5">
            <a:extLst>
              <a:ext uri="{FF2B5EF4-FFF2-40B4-BE49-F238E27FC236}">
                <a16:creationId xmlns:a16="http://schemas.microsoft.com/office/drawing/2014/main" id="{C58FD7EB-ADA0-B134-EB52-022323645F90}"/>
              </a:ext>
            </a:extLst>
          </p:cNvPr>
          <p:cNvSpPr/>
          <p:nvPr/>
        </p:nvSpPr>
        <p:spPr>
          <a:xfrm>
            <a:off x="5532328" y="3402903"/>
            <a:ext cx="1231726" cy="2818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6F0EB7-4559-0955-498F-BC74C2D6A21A}"/>
              </a:ext>
            </a:extLst>
          </p:cNvPr>
          <p:cNvSpPr/>
          <p:nvPr/>
        </p:nvSpPr>
        <p:spPr>
          <a:xfrm>
            <a:off x="9311013" y="3392464"/>
            <a:ext cx="1680575" cy="2922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41874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1" grpId="0" animBg="1"/>
      <p:bldP spid="12" grpId="0" animBg="1"/>
      <p:bldP spid="13" grpId="0" animBg="1"/>
      <p:bldP spid="6"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AD4DB-1D93-8434-976C-4B7A2089E8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F75BF-2CE3-8C15-636F-ED434286CAA9}"/>
              </a:ext>
            </a:extLst>
          </p:cNvPr>
          <p:cNvSpPr>
            <a:spLocks noGrp="1"/>
          </p:cNvSpPr>
          <p:nvPr>
            <p:ph type="title"/>
          </p:nvPr>
        </p:nvSpPr>
        <p:spPr/>
        <p:txBody>
          <a:bodyPr/>
          <a:lstStyle/>
          <a:p>
            <a:r>
              <a:rPr lang="en-AU" b="1" dirty="0"/>
              <a:t>Class Structure: </a:t>
            </a:r>
            <a:r>
              <a:rPr lang="en-AU" b="1" dirty="0" err="1"/>
              <a:t>Minfi</a:t>
            </a:r>
            <a:endParaRPr lang="en-AU" b="1" dirty="0"/>
          </a:p>
        </p:txBody>
      </p:sp>
      <p:pic>
        <p:nvPicPr>
          <p:cNvPr id="4" name="Picture 4" descr="DNA Methylation: Array Workflow — Epigenomics Workshop 2025 1 documentation">
            <a:extLst>
              <a:ext uri="{FF2B5EF4-FFF2-40B4-BE49-F238E27FC236}">
                <a16:creationId xmlns:a16="http://schemas.microsoft.com/office/drawing/2014/main" id="{E19DC3E6-F672-AF38-E614-578CB8509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211" y="1275081"/>
            <a:ext cx="5365138" cy="430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120715"/>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5B06F-F0AE-D309-AF02-A6708C6B9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4F27D-E536-138C-3EDF-13F5AA9DBAAE}"/>
              </a:ext>
            </a:extLst>
          </p:cNvPr>
          <p:cNvSpPr>
            <a:spLocks noGrp="1"/>
          </p:cNvSpPr>
          <p:nvPr>
            <p:ph type="title"/>
          </p:nvPr>
        </p:nvSpPr>
        <p:spPr/>
        <p:txBody>
          <a:bodyPr/>
          <a:lstStyle/>
          <a:p>
            <a:r>
              <a:rPr lang="en-AU" b="1" dirty="0"/>
              <a:t>Generalized Linear Model (GLM): </a:t>
            </a:r>
            <a:r>
              <a:rPr lang="en-AU" b="1" dirty="0" err="1"/>
              <a:t>Limma</a:t>
            </a:r>
            <a:endParaRPr lang="en-AU" b="1" dirty="0"/>
          </a:p>
        </p:txBody>
      </p:sp>
      <p:pic>
        <p:nvPicPr>
          <p:cNvPr id="9" name="Picture 8">
            <a:extLst>
              <a:ext uri="{FF2B5EF4-FFF2-40B4-BE49-F238E27FC236}">
                <a16:creationId xmlns:a16="http://schemas.microsoft.com/office/drawing/2014/main" id="{6683DF9F-8266-DB57-4098-022035794AA0}"/>
              </a:ext>
            </a:extLst>
          </p:cNvPr>
          <p:cNvPicPr>
            <a:picLocks noChangeAspect="1"/>
          </p:cNvPicPr>
          <p:nvPr/>
        </p:nvPicPr>
        <p:blipFill>
          <a:blip r:embed="rId3"/>
          <a:stretch>
            <a:fillRect/>
          </a:stretch>
        </p:blipFill>
        <p:spPr>
          <a:xfrm>
            <a:off x="2046557" y="2764538"/>
            <a:ext cx="7732711" cy="2916455"/>
          </a:xfrm>
          <a:prstGeom prst="rect">
            <a:avLst/>
          </a:prstGeom>
        </p:spPr>
      </p:pic>
      <p:sp>
        <p:nvSpPr>
          <p:cNvPr id="10" name="TextBox 9">
            <a:extLst>
              <a:ext uri="{FF2B5EF4-FFF2-40B4-BE49-F238E27FC236}">
                <a16:creationId xmlns:a16="http://schemas.microsoft.com/office/drawing/2014/main" id="{2D62A3A3-3FFB-EAF2-DE91-E80E28C41F17}"/>
              </a:ext>
            </a:extLst>
          </p:cNvPr>
          <p:cNvSpPr txBox="1"/>
          <p:nvPr/>
        </p:nvSpPr>
        <p:spPr>
          <a:xfrm>
            <a:off x="4622760" y="1765036"/>
            <a:ext cx="2420919" cy="369332"/>
          </a:xfrm>
          <a:prstGeom prst="rect">
            <a:avLst/>
          </a:prstGeom>
          <a:noFill/>
        </p:spPr>
        <p:txBody>
          <a:bodyPr wrap="none" rtlCol="0">
            <a:spAutoFit/>
          </a:bodyPr>
          <a:lstStyle/>
          <a:p>
            <a:r>
              <a:rPr lang="en-AU" dirty="0"/>
              <a:t>Methylation ∼ Age + </a:t>
            </a:r>
            <a:r>
              <a:rPr lang="el-GR" dirty="0"/>
              <a:t>ε</a:t>
            </a:r>
            <a:endParaRPr lang="en-AU" i="1" dirty="0"/>
          </a:p>
        </p:txBody>
      </p:sp>
    </p:spTree>
    <p:extLst>
      <p:ext uri="{BB962C8B-B14F-4D97-AF65-F5344CB8AC3E}">
        <p14:creationId xmlns:p14="http://schemas.microsoft.com/office/powerpoint/2010/main" val="2786311342"/>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286FD-48F2-7451-99BD-D6ABACD7C8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07AA92-DE5B-689E-9C18-0AAC1A1A46D0}"/>
              </a:ext>
            </a:extLst>
          </p:cNvPr>
          <p:cNvSpPr>
            <a:spLocks noGrp="1"/>
          </p:cNvSpPr>
          <p:nvPr>
            <p:ph type="title"/>
          </p:nvPr>
        </p:nvSpPr>
        <p:spPr/>
        <p:txBody>
          <a:bodyPr/>
          <a:lstStyle/>
          <a:p>
            <a:r>
              <a:rPr lang="en-US" b="1" dirty="0"/>
              <a:t>References</a:t>
            </a:r>
            <a:endParaRPr lang="en-AU" b="1" dirty="0"/>
          </a:p>
        </p:txBody>
      </p:sp>
      <p:sp>
        <p:nvSpPr>
          <p:cNvPr id="6" name="TextBox 5">
            <a:extLst>
              <a:ext uri="{FF2B5EF4-FFF2-40B4-BE49-F238E27FC236}">
                <a16:creationId xmlns:a16="http://schemas.microsoft.com/office/drawing/2014/main" id="{D55E069C-9D49-9629-6DB5-1C3654FD74F8}"/>
              </a:ext>
            </a:extLst>
          </p:cNvPr>
          <p:cNvSpPr txBox="1"/>
          <p:nvPr/>
        </p:nvSpPr>
        <p:spPr>
          <a:xfrm>
            <a:off x="179872" y="1369445"/>
            <a:ext cx="11832256" cy="3970318"/>
          </a:xfrm>
          <a:prstGeom prst="rect">
            <a:avLst/>
          </a:prstGeom>
          <a:noFill/>
        </p:spPr>
        <p:txBody>
          <a:bodyPr wrap="square">
            <a:spAutoFit/>
          </a:bodyPr>
          <a:lstStyle/>
          <a:p>
            <a:pPr marL="342900" indent="-342900">
              <a:buFont typeface="+mj-lt"/>
              <a:buAutoNum type="arabicPeriod"/>
            </a:pPr>
            <a:r>
              <a:rPr lang="en-AU" dirty="0"/>
              <a:t>Bates, D., </a:t>
            </a:r>
            <a:r>
              <a:rPr lang="en-AU" dirty="0" err="1"/>
              <a:t>Mächler</a:t>
            </a:r>
            <a:r>
              <a:rPr lang="en-AU" dirty="0"/>
              <a:t>, M., Bolker, B., &amp; Walker, S. (2015). Fitting Linear Mixed-Effects Models Usinglme4. Journal of Statistical Software, 67(1). </a:t>
            </a:r>
            <a:r>
              <a:rPr lang="en-AU" dirty="0">
                <a:hlinkClick r:id="rId2"/>
              </a:rPr>
              <a:t>https://doi.org/10.18637/jss.v067.i01</a:t>
            </a:r>
            <a:endParaRPr lang="en-AU" dirty="0"/>
          </a:p>
          <a:p>
            <a:pPr marL="342900" indent="-342900">
              <a:buFont typeface="+mj-lt"/>
              <a:buAutoNum type="arabicPeriod"/>
            </a:pPr>
            <a:r>
              <a:rPr lang="en-AU" dirty="0"/>
              <a:t>Du, P., Zhang, X., Huang, CC. et al. Comparison of Beta-value and M-value methods for quantifying methylation levels by microarray analysis. BMC Bioinformatics 11, 587 (2010). </a:t>
            </a:r>
            <a:r>
              <a:rPr lang="en-AU" dirty="0">
                <a:hlinkClick r:id="rId3"/>
              </a:rPr>
              <a:t>https://doi.org/10.1186/1471-2105-11-587</a:t>
            </a:r>
            <a:endParaRPr lang="en-AU" dirty="0"/>
          </a:p>
          <a:p>
            <a:pPr marL="342900" indent="-342900">
              <a:buFont typeface="+mj-lt"/>
              <a:buAutoNum type="arabicPeriod"/>
            </a:pPr>
            <a:r>
              <a:rPr lang="en-US" dirty="0"/>
              <a:t>Fortin, JP., Labbe, A., Lemire, M. et al. Functional </a:t>
            </a:r>
            <a:r>
              <a:rPr lang="en-US" dirty="0" err="1"/>
              <a:t>normalisation</a:t>
            </a:r>
            <a:r>
              <a:rPr lang="en-US" dirty="0"/>
              <a:t> of 450k methylation array data improves replication in large cancer studies. Genome Biol 15, 503 (2014). </a:t>
            </a:r>
            <a:r>
              <a:rPr lang="en-US" dirty="0">
                <a:hlinkClick r:id="rId4"/>
              </a:rPr>
              <a:t>https://doi.org/10.1186/s13059-014-0503-2</a:t>
            </a:r>
            <a:endParaRPr lang="en-US" dirty="0"/>
          </a:p>
          <a:p>
            <a:pPr marL="342900" indent="-342900">
              <a:buFont typeface="+mj-lt"/>
              <a:buAutoNum type="arabicPeriod"/>
            </a:pPr>
            <a:r>
              <a:rPr lang="en-US" dirty="0"/>
              <a:t>Hansen, K. D., &amp; Fortin, J.-P. (2025). The </a:t>
            </a:r>
            <a:r>
              <a:rPr lang="en-US" dirty="0" err="1"/>
              <a:t>minfi</a:t>
            </a:r>
            <a:r>
              <a:rPr lang="en-US" dirty="0"/>
              <a:t> User’s Guide. In </a:t>
            </a:r>
            <a:r>
              <a:rPr lang="en-US" dirty="0">
                <a:hlinkClick r:id="rId5"/>
              </a:rPr>
              <a:t>https://bioconductor.org/packages/devel/bioc/vignettes/minfi/inst/doc/minfi.html</a:t>
            </a:r>
            <a:endParaRPr lang="en-US" dirty="0"/>
          </a:p>
          <a:p>
            <a:pPr marL="342900" indent="-342900">
              <a:buFont typeface="+mj-lt"/>
              <a:buAutoNum type="arabicPeriod"/>
            </a:pPr>
            <a:r>
              <a:rPr lang="en-US" dirty="0"/>
              <a:t>Heiss, J. (2013). Recommended Work Flow. In https://hhhh5.github.io/ewastools/articles/exemplary_ewas.htmlHorvath, S. (2013). DNA methylation age of human tissues and cell types. Genome Biol, 14(10), R115. https://doi.org/10.1186/gb-2013-14-10-r115</a:t>
            </a:r>
            <a:r>
              <a:rPr lang="en-AU" dirty="0"/>
              <a:t> </a:t>
            </a:r>
          </a:p>
          <a:p>
            <a:pPr marL="342900" indent="-342900">
              <a:buFont typeface="+mj-lt"/>
              <a:buAutoNum type="arabicPeriod"/>
            </a:pPr>
            <a:r>
              <a:rPr lang="en-AU" dirty="0"/>
              <a:t>Koestler, D.C., Jones, M.J., </a:t>
            </a:r>
            <a:r>
              <a:rPr lang="en-AU" dirty="0" err="1"/>
              <a:t>Usset</a:t>
            </a:r>
            <a:r>
              <a:rPr lang="en-AU" dirty="0"/>
              <a:t>, J. et al. Improving cell mixture deconvolution by identifying optimal DNA methylation libraries (IDOL). BMC Bioinformatics 17, 120 (2016). </a:t>
            </a:r>
            <a:r>
              <a:rPr lang="en-AU" dirty="0">
                <a:hlinkClick r:id="rId6"/>
              </a:rPr>
              <a:t>https://doi.org/10.1186/s12859-016-0943-7</a:t>
            </a:r>
            <a:endParaRPr lang="en-AU" dirty="0"/>
          </a:p>
          <a:p>
            <a:pPr marL="342900" indent="-342900">
              <a:buFont typeface="Arial" panose="020B0604020202020204" pitchFamily="34" charset="0"/>
              <a:buChar char="•"/>
            </a:pPr>
            <a:endParaRPr lang="en-AU" dirty="0"/>
          </a:p>
        </p:txBody>
      </p:sp>
    </p:spTree>
    <p:extLst>
      <p:ext uri="{BB962C8B-B14F-4D97-AF65-F5344CB8AC3E}">
        <p14:creationId xmlns:p14="http://schemas.microsoft.com/office/powerpoint/2010/main" val="18483525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4774E-3D6B-7208-E92E-B1DC1C1EA4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92AF1-9DA8-F920-1FD3-46DA2721F006}"/>
              </a:ext>
            </a:extLst>
          </p:cNvPr>
          <p:cNvSpPr>
            <a:spLocks noGrp="1"/>
          </p:cNvSpPr>
          <p:nvPr>
            <p:ph type="title"/>
          </p:nvPr>
        </p:nvSpPr>
        <p:spPr/>
        <p:txBody>
          <a:bodyPr/>
          <a:lstStyle/>
          <a:p>
            <a:r>
              <a:rPr lang="en-US" b="1" dirty="0"/>
              <a:t>References</a:t>
            </a:r>
            <a:endParaRPr lang="en-AU" b="1" dirty="0"/>
          </a:p>
        </p:txBody>
      </p:sp>
      <p:sp>
        <p:nvSpPr>
          <p:cNvPr id="6" name="TextBox 5">
            <a:extLst>
              <a:ext uri="{FF2B5EF4-FFF2-40B4-BE49-F238E27FC236}">
                <a16:creationId xmlns:a16="http://schemas.microsoft.com/office/drawing/2014/main" id="{D67DD23E-6DE3-37CC-F300-7A0942D1C47B}"/>
              </a:ext>
            </a:extLst>
          </p:cNvPr>
          <p:cNvSpPr txBox="1"/>
          <p:nvPr/>
        </p:nvSpPr>
        <p:spPr>
          <a:xfrm>
            <a:off x="616017" y="1504199"/>
            <a:ext cx="11020925" cy="369332"/>
          </a:xfrm>
          <a:prstGeom prst="rect">
            <a:avLst/>
          </a:prstGeom>
          <a:noFill/>
        </p:spPr>
        <p:txBody>
          <a:bodyPr wrap="square">
            <a:spAutoFit/>
          </a:bodyPr>
          <a:lstStyle/>
          <a:p>
            <a:endParaRPr lang="en-AU" dirty="0"/>
          </a:p>
        </p:txBody>
      </p:sp>
      <p:sp>
        <p:nvSpPr>
          <p:cNvPr id="4" name="TextBox 3">
            <a:extLst>
              <a:ext uri="{FF2B5EF4-FFF2-40B4-BE49-F238E27FC236}">
                <a16:creationId xmlns:a16="http://schemas.microsoft.com/office/drawing/2014/main" id="{07E7DDA3-4ABE-B0AF-3A88-510D38D3DA86}"/>
              </a:ext>
            </a:extLst>
          </p:cNvPr>
          <p:cNvSpPr txBox="1"/>
          <p:nvPr/>
        </p:nvSpPr>
        <p:spPr>
          <a:xfrm>
            <a:off x="115503" y="1235314"/>
            <a:ext cx="11960994" cy="4524315"/>
          </a:xfrm>
          <a:prstGeom prst="rect">
            <a:avLst/>
          </a:prstGeom>
          <a:noFill/>
        </p:spPr>
        <p:txBody>
          <a:bodyPr wrap="square">
            <a:spAutoFit/>
          </a:bodyPr>
          <a:lstStyle/>
          <a:p>
            <a:pPr marL="342900" indent="-342900">
              <a:buFont typeface="+mj-lt"/>
              <a:buAutoNum type="arabicPeriod" startAt="7"/>
            </a:pPr>
            <a:r>
              <a:rPr lang="en-AU" dirty="0"/>
              <a:t>Maksimovic, J., </a:t>
            </a:r>
            <a:r>
              <a:rPr lang="en-AU" dirty="0" err="1"/>
              <a:t>Phipson</a:t>
            </a:r>
            <a:r>
              <a:rPr lang="en-AU" dirty="0"/>
              <a:t>, B., &amp; </a:t>
            </a:r>
            <a:r>
              <a:rPr lang="en-AU" dirty="0" err="1"/>
              <a:t>Oshlack</a:t>
            </a:r>
            <a:r>
              <a:rPr lang="en-AU" dirty="0"/>
              <a:t>, A. (2017). A cross-package Bioconductor workflow for analysing methylation array data. F1000Research, 5. </a:t>
            </a:r>
            <a:r>
              <a:rPr lang="en-AU" dirty="0">
                <a:hlinkClick r:id="rId2"/>
              </a:rPr>
              <a:t>https://f1000research.com/articles/5-1281</a:t>
            </a:r>
            <a:endParaRPr lang="en-AU" dirty="0"/>
          </a:p>
          <a:p>
            <a:pPr marL="342900" indent="-342900">
              <a:buFont typeface="+mj-lt"/>
              <a:buAutoNum type="arabicPeriod" startAt="7"/>
            </a:pPr>
            <a:r>
              <a:rPr lang="en-AU" dirty="0"/>
              <a:t>Marschner, I. C. (2011). glm2: Fitting Generalized Linear Models with Convergence Problems. R Journal, 3(2), 12-15. https://journal.r-project.org/archive/2011/RJ-2011-012/RJ-2011-012.pdf9. </a:t>
            </a:r>
            <a:r>
              <a:rPr lang="en-AU" dirty="0" err="1"/>
              <a:t>Pelegri</a:t>
            </a:r>
            <a:r>
              <a:rPr lang="en-AU" dirty="0"/>
              <a:t> , D., &amp; Gonzalez, J. R. (2015). Chronological and gestational </a:t>
            </a:r>
            <a:r>
              <a:rPr lang="en-AU" dirty="0" err="1"/>
              <a:t>DNAm</a:t>
            </a:r>
            <a:r>
              <a:rPr lang="en-AU" dirty="0"/>
              <a:t> age estimation using different methylation-based clocks. In </a:t>
            </a:r>
            <a:r>
              <a:rPr lang="en-AU" dirty="0">
                <a:hlinkClick r:id="rId3"/>
              </a:rPr>
              <a:t>https://bioconductor.org/packages/release/bioc/vignettes/methylclock/inst/doc/methylclock.html</a:t>
            </a:r>
            <a:endParaRPr lang="en-AU" dirty="0"/>
          </a:p>
          <a:p>
            <a:pPr marL="342900" indent="-342900">
              <a:buFont typeface="+mj-lt"/>
              <a:buAutoNum type="arabicPeriod" startAt="7"/>
            </a:pPr>
            <a:r>
              <a:rPr lang="en-AU" dirty="0"/>
              <a:t>Peters TJ, Meyer B, Ryan L, </a:t>
            </a:r>
            <a:r>
              <a:rPr lang="en-AU" dirty="0" err="1"/>
              <a:t>Achinger</a:t>
            </a:r>
            <a:r>
              <a:rPr lang="en-AU" dirty="0"/>
              <a:t>-Kawecka J, Song J, Campbell EM, Qu W, Nair S, Loi-Luu P, Stricker P, Lim E, </a:t>
            </a:r>
            <a:r>
              <a:rPr lang="en-AU" dirty="0" err="1"/>
              <a:t>Stirzaker</a:t>
            </a:r>
            <a:r>
              <a:rPr lang="en-AU" dirty="0"/>
              <a:t> C, Clark SJ, </a:t>
            </a:r>
            <a:r>
              <a:rPr lang="en-AU" dirty="0" err="1"/>
              <a:t>Pidsley</a:t>
            </a:r>
            <a:r>
              <a:rPr lang="en-AU" dirty="0"/>
              <a:t> R. Characterisation and reproducibility of the </a:t>
            </a:r>
            <a:r>
              <a:rPr lang="en-AU" dirty="0" err="1"/>
              <a:t>HumanMethylationEPIC</a:t>
            </a:r>
            <a:r>
              <a:rPr lang="en-AU" dirty="0"/>
              <a:t> v2.0 </a:t>
            </a:r>
            <a:r>
              <a:rPr lang="en-AU" dirty="0" err="1"/>
              <a:t>BeadChip</a:t>
            </a:r>
            <a:r>
              <a:rPr lang="en-AU" dirty="0"/>
              <a:t> for DNA methylation profiling. BMC Genomics. 2024 Mar 6;25(1):251. </a:t>
            </a:r>
            <a:r>
              <a:rPr lang="en-AU" dirty="0" err="1"/>
              <a:t>doi</a:t>
            </a:r>
            <a:r>
              <a:rPr lang="en-AU" dirty="0"/>
              <a:t>: 10.1186/s12864-024-10027-5. PMID: 38448820; PMCID: PMC10916044.</a:t>
            </a:r>
          </a:p>
          <a:p>
            <a:pPr marL="342900" indent="-342900">
              <a:buFont typeface="+mj-lt"/>
              <a:buAutoNum type="arabicPeriod" startAt="7"/>
            </a:pPr>
            <a:r>
              <a:rPr lang="en-AU" dirty="0" err="1"/>
              <a:t>Touleimat</a:t>
            </a:r>
            <a:r>
              <a:rPr lang="en-AU" dirty="0"/>
              <a:t>, N., &amp; Tost, J. (2012). Complete Pipeline for Infinium® Human Methylation 450K </a:t>
            </a:r>
            <a:r>
              <a:rPr lang="en-AU" dirty="0" err="1"/>
              <a:t>BeadChip</a:t>
            </a:r>
            <a:r>
              <a:rPr lang="en-AU" dirty="0"/>
              <a:t> Data Processing Using Subset Quantile Normalisation for Accurate DNA Methylation Estimation. Epigenomics, 4(3), 325–341. </a:t>
            </a:r>
            <a:r>
              <a:rPr lang="en-AU" dirty="0">
                <a:hlinkClick r:id="rId4"/>
              </a:rPr>
              <a:t>https://doi.org/10.2217/epi.12.21</a:t>
            </a:r>
            <a:endParaRPr lang="en-AU" dirty="0"/>
          </a:p>
          <a:p>
            <a:pPr marL="342900" indent="-342900">
              <a:buFont typeface="+mj-lt"/>
              <a:buAutoNum type="arabicPeriod" startAt="7"/>
            </a:pPr>
            <a:r>
              <a:rPr lang="en-AU" dirty="0"/>
              <a:t>Wang Y, Hannon E, Grant OA, Gorrie-Stone TJ, Kumari M, Mill J, Zhai X, McDonald-Maier KD, Schalkwyk LC. DNA methylation-based sex classifier to predict sex and identify sex chromosome aneuploidy. BMC Genomics. 2021 Jun 28;22(1):484. </a:t>
            </a:r>
            <a:r>
              <a:rPr lang="en-AU" dirty="0" err="1"/>
              <a:t>doi</a:t>
            </a:r>
            <a:r>
              <a:rPr lang="en-AU" dirty="0"/>
              <a:t>: 10.1186/s12864-021-07675-2. PMID: 34182928; PMCID: PMC8240370.</a:t>
            </a:r>
          </a:p>
        </p:txBody>
      </p:sp>
    </p:spTree>
    <p:extLst>
      <p:ext uri="{BB962C8B-B14F-4D97-AF65-F5344CB8AC3E}">
        <p14:creationId xmlns:p14="http://schemas.microsoft.com/office/powerpoint/2010/main" val="43818656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3669-E73E-19B3-6540-E3B4A7BA268E}"/>
              </a:ext>
            </a:extLst>
          </p:cNvPr>
          <p:cNvSpPr txBox="1">
            <a:spLocks/>
          </p:cNvSpPr>
          <p:nvPr/>
        </p:nvSpPr>
        <p:spPr>
          <a:xfrm>
            <a:off x="838200" y="0"/>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Some biology</a:t>
            </a:r>
          </a:p>
        </p:txBody>
      </p:sp>
      <p:sp>
        <p:nvSpPr>
          <p:cNvPr id="6" name="Content Placeholder 2">
            <a:extLst>
              <a:ext uri="{FF2B5EF4-FFF2-40B4-BE49-F238E27FC236}">
                <a16:creationId xmlns:a16="http://schemas.microsoft.com/office/drawing/2014/main" id="{80DD5BBE-1212-D01F-C5D9-B2D7F4C6F27C}"/>
              </a:ext>
            </a:extLst>
          </p:cNvPr>
          <p:cNvSpPr txBox="1">
            <a:spLocks/>
          </p:cNvSpPr>
          <p:nvPr/>
        </p:nvSpPr>
        <p:spPr>
          <a:xfrm>
            <a:off x="838200" y="1607911"/>
            <a:ext cx="10515600"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sz="2000" dirty="0"/>
              <a:t>Traits (includes characteristics as well as disorders) – monogenic or polygenic (</a:t>
            </a:r>
            <a:r>
              <a:rPr lang="en-AU" sz="2000" i="1" dirty="0">
                <a:solidFill>
                  <a:srgbClr val="FF0000"/>
                </a:solidFill>
              </a:rPr>
              <a:t>mono</a:t>
            </a:r>
            <a:r>
              <a:rPr lang="en-AU" sz="2000" dirty="0"/>
              <a:t>: one, </a:t>
            </a:r>
            <a:r>
              <a:rPr lang="en-AU" sz="2000" i="1" dirty="0">
                <a:solidFill>
                  <a:srgbClr val="FF0000"/>
                </a:solidFill>
              </a:rPr>
              <a:t>poly</a:t>
            </a:r>
            <a:r>
              <a:rPr lang="en-AU" sz="2000" dirty="0"/>
              <a:t>: many, </a:t>
            </a:r>
            <a:r>
              <a:rPr lang="en-AU" sz="2000" i="1" dirty="0">
                <a:solidFill>
                  <a:srgbClr val="FF0000"/>
                </a:solidFill>
              </a:rPr>
              <a:t>genic</a:t>
            </a:r>
            <a:r>
              <a:rPr lang="en-AU" sz="2000" dirty="0"/>
              <a:t>: gene)</a:t>
            </a:r>
          </a:p>
          <a:p>
            <a:pPr marL="285750" indent="-285750"/>
            <a:r>
              <a:rPr lang="en-AU" sz="2000" dirty="0"/>
              <a:t>Polygenic trait: When a trait or characteristic is influenced by two or more genes or genetic variants. </a:t>
            </a:r>
          </a:p>
          <a:p>
            <a:pPr marL="285750" indent="-285750"/>
            <a:r>
              <a:rPr lang="en-AU" sz="2000" dirty="0"/>
              <a:t>Examples of polygenic traits include height, skin colour, hair colour</a:t>
            </a:r>
          </a:p>
          <a:p>
            <a:pPr marL="285750" indent="-285750">
              <a:buFont typeface="Arial" panose="020B0604020202020204" pitchFamily="34" charset="0"/>
              <a:buChar char="•"/>
            </a:pPr>
            <a:endParaRPr lang="en-AU" sz="2000" dirty="0"/>
          </a:p>
          <a:p>
            <a:pPr marL="285750" indent="-285750">
              <a:buFont typeface="Arial" panose="020B0604020202020204" pitchFamily="34" charset="0"/>
              <a:buChar char="•"/>
            </a:pPr>
            <a:r>
              <a:rPr lang="en-AU" sz="2000" dirty="0"/>
              <a:t>Polygenic traits can be complex or multifactorial when caused by multiple genes as well as by environmental and lifestyle factors</a:t>
            </a:r>
          </a:p>
          <a:p>
            <a:pPr marL="285750" indent="-285750">
              <a:buFont typeface="Arial" panose="020B0604020202020204" pitchFamily="34" charset="0"/>
              <a:buChar char="•"/>
            </a:pPr>
            <a:r>
              <a:rPr lang="en-AU" sz="2000" dirty="0"/>
              <a:t>Examples include asthma, type-3 diabetes, PTSD, depression, cancer, metabolic syndrome</a:t>
            </a:r>
          </a:p>
          <a:p>
            <a:pPr marL="285750" indent="-285750">
              <a:buFont typeface="Arial" panose="020B0604020202020204" pitchFamily="34" charset="0"/>
              <a:buChar char="•"/>
            </a:pPr>
            <a:endParaRPr lang="en-AU" sz="2000" dirty="0"/>
          </a:p>
        </p:txBody>
      </p:sp>
    </p:spTree>
    <p:extLst>
      <p:ext uri="{BB962C8B-B14F-4D97-AF65-F5344CB8AC3E}">
        <p14:creationId xmlns:p14="http://schemas.microsoft.com/office/powerpoint/2010/main" val="396157947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3669-E73E-19B3-6540-E3B4A7BA268E}"/>
              </a:ext>
            </a:extLst>
          </p:cNvPr>
          <p:cNvSpPr txBox="1">
            <a:spLocks/>
          </p:cNvSpPr>
          <p:nvPr/>
        </p:nvSpPr>
        <p:spPr>
          <a:xfrm>
            <a:off x="838200" y="54630"/>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Some biology</a:t>
            </a:r>
          </a:p>
        </p:txBody>
      </p:sp>
      <p:sp>
        <p:nvSpPr>
          <p:cNvPr id="6" name="Content Placeholder 2">
            <a:extLst>
              <a:ext uri="{FF2B5EF4-FFF2-40B4-BE49-F238E27FC236}">
                <a16:creationId xmlns:a16="http://schemas.microsoft.com/office/drawing/2014/main" id="{80DD5BBE-1212-D01F-C5D9-B2D7F4C6F27C}"/>
              </a:ext>
            </a:extLst>
          </p:cNvPr>
          <p:cNvSpPr txBox="1">
            <a:spLocks/>
          </p:cNvSpPr>
          <p:nvPr/>
        </p:nvSpPr>
        <p:spPr>
          <a:xfrm>
            <a:off x="95003" y="1607911"/>
            <a:ext cx="6875343"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sz="1800" b="1" dirty="0"/>
              <a:t>Genetic variants</a:t>
            </a:r>
            <a:r>
              <a:rPr lang="en-AU" sz="1800" dirty="0"/>
              <a:t>: Also known as single nucleotide polymorphisms (SNPs) is a single base-pair at which more than one nucleotide is observed (</a:t>
            </a:r>
            <a:r>
              <a:rPr lang="en-AU" sz="1800" i="1" dirty="0">
                <a:solidFill>
                  <a:srgbClr val="FF0000"/>
                </a:solidFill>
              </a:rPr>
              <a:t>poly</a:t>
            </a:r>
            <a:r>
              <a:rPr lang="en-AU" sz="1800" dirty="0"/>
              <a:t>: many, </a:t>
            </a:r>
            <a:r>
              <a:rPr lang="en-AU" sz="1800" i="1" dirty="0" err="1">
                <a:solidFill>
                  <a:srgbClr val="FF0000"/>
                </a:solidFill>
              </a:rPr>
              <a:t>morphe</a:t>
            </a:r>
            <a:r>
              <a:rPr lang="en-AU" sz="1800" dirty="0"/>
              <a:t>: form)</a:t>
            </a:r>
            <a:r>
              <a:rPr lang="en-AU" sz="1800" i="1" dirty="0"/>
              <a:t> </a:t>
            </a:r>
          </a:p>
          <a:p>
            <a:pPr marL="285750" indent="-285750">
              <a:buFont typeface="Arial" panose="020B0604020202020204" pitchFamily="34" charset="0"/>
              <a:buChar char="•"/>
            </a:pPr>
            <a:r>
              <a:rPr lang="en-AU" sz="1800" b="1" dirty="0"/>
              <a:t>Example</a:t>
            </a:r>
            <a:r>
              <a:rPr lang="en-AU" sz="1800" dirty="0"/>
              <a:t>: Position 100 on chromosome 1 has nucleotide A in majority of the people in a population but some have nucleotide G in the same position, then this position is called a SNP with alleles G and A</a:t>
            </a:r>
          </a:p>
          <a:p>
            <a:pPr marL="285750" indent="-285750">
              <a:buFont typeface="Arial" panose="020B0604020202020204" pitchFamily="34" charset="0"/>
              <a:buChar char="•"/>
            </a:pPr>
            <a:r>
              <a:rPr lang="en-AU" sz="1800" b="1" dirty="0"/>
              <a:t>Allele frequency</a:t>
            </a:r>
            <a:r>
              <a:rPr lang="en-AU" sz="1800" dirty="0"/>
              <a:t>: Indicates how common an allele is in a population. Calculated by counting the number of times we see an allele in a population and divided by the total number of copies of a gene</a:t>
            </a:r>
          </a:p>
          <a:p>
            <a:pPr marL="285750" indent="-285750">
              <a:buFont typeface="Arial" panose="020B0604020202020204" pitchFamily="34" charset="0"/>
              <a:buChar char="•"/>
            </a:pPr>
            <a:r>
              <a:rPr lang="en-AU" sz="1800" b="1" dirty="0"/>
              <a:t>Minor allele frequency (MAF): </a:t>
            </a:r>
            <a:r>
              <a:rPr lang="en-AU" sz="1800" dirty="0"/>
              <a:t>The frequency of the second most common allele in a population (minor allele)</a:t>
            </a:r>
          </a:p>
          <a:p>
            <a:pPr marL="285750" indent="-285750">
              <a:buFont typeface="Arial" panose="020B0604020202020204" pitchFamily="34" charset="0"/>
              <a:buChar char="•"/>
            </a:pPr>
            <a:r>
              <a:rPr lang="en-AU" sz="1800" b="1" dirty="0"/>
              <a:t>Common SNPs</a:t>
            </a:r>
            <a:r>
              <a:rPr lang="en-AU" sz="1800" dirty="0"/>
              <a:t>: SNPs with MAF &gt; 0.05 or &gt; 0.01</a:t>
            </a:r>
          </a:p>
        </p:txBody>
      </p:sp>
      <p:pic>
        <p:nvPicPr>
          <p:cNvPr id="4" name="Picture 3" descr="A picture containing shape&#10;&#10;Description automatically generated">
            <a:extLst>
              <a:ext uri="{FF2B5EF4-FFF2-40B4-BE49-F238E27FC236}">
                <a16:creationId xmlns:a16="http://schemas.microsoft.com/office/drawing/2014/main" id="{77E8B1C8-15CD-29FB-7E25-E332C2A034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345" y="1607911"/>
            <a:ext cx="4984362" cy="3145562"/>
          </a:xfrm>
          <a:prstGeom prst="rect">
            <a:avLst/>
          </a:prstGeom>
        </p:spPr>
      </p:pic>
      <p:sp>
        <p:nvSpPr>
          <p:cNvPr id="5" name="TextBox 4">
            <a:extLst>
              <a:ext uri="{FF2B5EF4-FFF2-40B4-BE49-F238E27FC236}">
                <a16:creationId xmlns:a16="http://schemas.microsoft.com/office/drawing/2014/main" id="{5991520E-304A-09E6-9F72-09D0FCB74386}"/>
              </a:ext>
            </a:extLst>
          </p:cNvPr>
          <p:cNvSpPr txBox="1"/>
          <p:nvPr/>
        </p:nvSpPr>
        <p:spPr>
          <a:xfrm>
            <a:off x="7516982" y="5486400"/>
            <a:ext cx="4675018" cy="400110"/>
          </a:xfrm>
          <a:prstGeom prst="rect">
            <a:avLst/>
          </a:prstGeom>
          <a:noFill/>
        </p:spPr>
        <p:txBody>
          <a:bodyPr wrap="square" rtlCol="0">
            <a:spAutoFit/>
          </a:bodyPr>
          <a:lstStyle/>
          <a:p>
            <a:r>
              <a:rPr lang="en-AU" sz="1000" dirty="0"/>
              <a:t>Image source: https://www.genengnews.com/topics/omics/study-finds-genetic-basis-of-common-diseases-may-span-tens-of-thousands-of-snps/</a:t>
            </a:r>
          </a:p>
        </p:txBody>
      </p:sp>
    </p:spTree>
    <p:extLst>
      <p:ext uri="{BB962C8B-B14F-4D97-AF65-F5344CB8AC3E}">
        <p14:creationId xmlns:p14="http://schemas.microsoft.com/office/powerpoint/2010/main" val="138142025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2554-8845-C65D-A8F0-E4D1244AE005}"/>
              </a:ext>
            </a:extLst>
          </p:cNvPr>
          <p:cNvSpPr txBox="1">
            <a:spLocks/>
          </p:cNvSpPr>
          <p:nvPr/>
        </p:nvSpPr>
        <p:spPr>
          <a:xfrm>
            <a:off x="838200" y="1"/>
            <a:ext cx="10515600" cy="933674"/>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What is GWAS and why do it?</a:t>
            </a:r>
          </a:p>
        </p:txBody>
      </p:sp>
      <p:sp>
        <p:nvSpPr>
          <p:cNvPr id="3" name="Content Placeholder 2">
            <a:extLst>
              <a:ext uri="{FF2B5EF4-FFF2-40B4-BE49-F238E27FC236}">
                <a16:creationId xmlns:a16="http://schemas.microsoft.com/office/drawing/2014/main" id="{14969522-A8EF-A7F6-0556-F06AC0C00C7E}"/>
              </a:ext>
            </a:extLst>
          </p:cNvPr>
          <p:cNvSpPr txBox="1">
            <a:spLocks/>
          </p:cNvSpPr>
          <p:nvPr/>
        </p:nvSpPr>
        <p:spPr>
          <a:xfrm>
            <a:off x="427511" y="1325563"/>
            <a:ext cx="11009416" cy="372291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AU" sz="1800" b="1" dirty="0"/>
              <a:t>Genome-wide Association Study (GWAS): </a:t>
            </a:r>
            <a:r>
              <a:rPr lang="en-AU" sz="1800" dirty="0"/>
              <a:t>Hypothesis free univariate association analysis of hundreds of thousands to millions of common genetic variants (MAF ≥ 0.01 or 0.05) across the genomes of many individuals to identify genotype–phenotype associations</a:t>
            </a:r>
            <a:endParaRPr lang="en-AU" sz="1800" i="1" dirty="0"/>
          </a:p>
          <a:p>
            <a:pPr marL="285750" indent="-285750">
              <a:buFont typeface="Arial" panose="020B0604020202020204" pitchFamily="34" charset="0"/>
              <a:buChar char="•"/>
            </a:pPr>
            <a:r>
              <a:rPr lang="en-AU" sz="1800" dirty="0"/>
              <a:t>Phenotypes in GWAS are complex traits or diseases</a:t>
            </a:r>
          </a:p>
          <a:p>
            <a:pPr marL="285750" indent="-285750"/>
            <a:r>
              <a:rPr lang="en-AU" sz="1800" dirty="0"/>
              <a:t>First GWAS was conducted in 2005 for age-related macular degeneration [Klein et al, 2005]. Since then &gt;3,500  published GWASs for a wide variety of traits and disorders have been conducted</a:t>
            </a:r>
          </a:p>
          <a:p>
            <a:pPr marL="285750" indent="-285750">
              <a:buFont typeface="Arial" panose="020B0604020202020204" pitchFamily="34" charset="0"/>
              <a:buChar char="•"/>
            </a:pPr>
            <a:endParaRPr lang="en-AU" sz="1800" dirty="0"/>
          </a:p>
          <a:p>
            <a:pPr marL="285750" indent="-285750">
              <a:buFont typeface="Arial" panose="020B0604020202020204" pitchFamily="34" charset="0"/>
              <a:buChar char="•"/>
            </a:pPr>
            <a:r>
              <a:rPr lang="en-AU" sz="1800" b="1" dirty="0"/>
              <a:t>Why do it?</a:t>
            </a:r>
          </a:p>
          <a:p>
            <a:pPr marL="742950" lvl="1" indent="-285750"/>
            <a:r>
              <a:rPr lang="en-AU" sz="1800" dirty="0"/>
              <a:t>Identification of novel disease-causing genes and mechanisms</a:t>
            </a:r>
          </a:p>
          <a:p>
            <a:pPr marL="742950" lvl="1" indent="-285750"/>
            <a:r>
              <a:rPr lang="en-AU" sz="1800" dirty="0"/>
              <a:t>Insights in genetic architecture of the trait</a:t>
            </a:r>
          </a:p>
          <a:p>
            <a:pPr marL="742950" lvl="1" indent="-285750"/>
            <a:r>
              <a:rPr lang="en-AU" sz="1800" dirty="0"/>
              <a:t>Identification of new drug targets and disease biomarkers</a:t>
            </a:r>
          </a:p>
          <a:p>
            <a:pPr marL="742950" lvl="1" indent="-285750"/>
            <a:r>
              <a:rPr lang="en-AU" sz="1800" dirty="0"/>
              <a:t>Risk prediction </a:t>
            </a:r>
          </a:p>
          <a:p>
            <a:pPr marL="742950" lvl="1" indent="-285750"/>
            <a:r>
              <a:rPr lang="en-AU" sz="1800" dirty="0"/>
              <a:t>Optimisation of therapies based on genotype</a:t>
            </a:r>
          </a:p>
        </p:txBody>
      </p:sp>
      <p:sp>
        <p:nvSpPr>
          <p:cNvPr id="5" name="TextBox 4">
            <a:extLst>
              <a:ext uri="{FF2B5EF4-FFF2-40B4-BE49-F238E27FC236}">
                <a16:creationId xmlns:a16="http://schemas.microsoft.com/office/drawing/2014/main" id="{57CD8A49-2F1D-367F-030A-8DA210D733B7}"/>
              </a:ext>
            </a:extLst>
          </p:cNvPr>
          <p:cNvSpPr txBox="1"/>
          <p:nvPr/>
        </p:nvSpPr>
        <p:spPr>
          <a:xfrm>
            <a:off x="838200" y="5618501"/>
            <a:ext cx="11132127" cy="276999"/>
          </a:xfrm>
          <a:prstGeom prst="rect">
            <a:avLst/>
          </a:prstGeom>
          <a:noFill/>
        </p:spPr>
        <p:txBody>
          <a:bodyPr wrap="square">
            <a:spAutoFit/>
          </a:bodyPr>
          <a:lstStyle/>
          <a:p>
            <a:r>
              <a:rPr lang="en-US" sz="1200" dirty="0"/>
              <a:t>Klein RJ, Zeiss C, Chew EY, et al. Complement factor H polymorphism in age-related macular degeneration. Science 2005;308:385–389</a:t>
            </a:r>
          </a:p>
        </p:txBody>
      </p:sp>
    </p:spTree>
    <p:extLst>
      <p:ext uri="{BB962C8B-B14F-4D97-AF65-F5344CB8AC3E}">
        <p14:creationId xmlns:p14="http://schemas.microsoft.com/office/powerpoint/2010/main" val="188231569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with medium confidence">
            <a:extLst>
              <a:ext uri="{FF2B5EF4-FFF2-40B4-BE49-F238E27FC236}">
                <a16:creationId xmlns:a16="http://schemas.microsoft.com/office/drawing/2014/main" id="{A4FBAA39-9E8B-558E-6EB8-C43DEBF31794}"/>
              </a:ext>
            </a:extLst>
          </p:cNvPr>
          <p:cNvPicPr>
            <a:picLocks noChangeAspect="1"/>
          </p:cNvPicPr>
          <p:nvPr/>
        </p:nvPicPr>
        <p:blipFill rotWithShape="1">
          <a:blip r:embed="rId2">
            <a:extLst>
              <a:ext uri="{28A0092B-C50C-407E-A947-70E740481C1C}">
                <a14:useLocalDpi xmlns:a14="http://schemas.microsoft.com/office/drawing/2010/main" val="0"/>
              </a:ext>
            </a:extLst>
          </a:blip>
          <a:srcRect l="209" t="-709" r="50000" b="29839"/>
          <a:stretch/>
        </p:blipFill>
        <p:spPr>
          <a:xfrm>
            <a:off x="719091" y="874555"/>
            <a:ext cx="2864528" cy="4860314"/>
          </a:xfrm>
          <a:prstGeom prst="rect">
            <a:avLst/>
          </a:prstGeom>
        </p:spPr>
      </p:pic>
      <p:pic>
        <p:nvPicPr>
          <p:cNvPr id="13" name="Picture 12" descr="Diagram&#10;&#10;Description automatically generated with medium confidence">
            <a:extLst>
              <a:ext uri="{FF2B5EF4-FFF2-40B4-BE49-F238E27FC236}">
                <a16:creationId xmlns:a16="http://schemas.microsoft.com/office/drawing/2014/main" id="{FE061C26-78C0-5EF9-54B5-2FED178BD1A3}"/>
              </a:ext>
            </a:extLst>
          </p:cNvPr>
          <p:cNvPicPr>
            <a:picLocks noChangeAspect="1"/>
          </p:cNvPicPr>
          <p:nvPr/>
        </p:nvPicPr>
        <p:blipFill rotWithShape="1">
          <a:blip r:embed="rId2">
            <a:extLst>
              <a:ext uri="{28A0092B-C50C-407E-A947-70E740481C1C}">
                <a14:useLocalDpi xmlns:a14="http://schemas.microsoft.com/office/drawing/2010/main" val="0"/>
              </a:ext>
            </a:extLst>
          </a:blip>
          <a:srcRect l="52366" b="30168"/>
          <a:stretch/>
        </p:blipFill>
        <p:spPr>
          <a:xfrm>
            <a:off x="4725787" y="910171"/>
            <a:ext cx="2740426" cy="4789082"/>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37A215B6-93A5-87FC-9EE0-F46DA76B7647}"/>
              </a:ext>
            </a:extLst>
          </p:cNvPr>
          <p:cNvPicPr>
            <a:picLocks noChangeAspect="1"/>
          </p:cNvPicPr>
          <p:nvPr/>
        </p:nvPicPr>
        <p:blipFill rotWithShape="1">
          <a:blip r:embed="rId2">
            <a:extLst>
              <a:ext uri="{28A0092B-C50C-407E-A947-70E740481C1C}">
                <a14:useLocalDpi xmlns:a14="http://schemas.microsoft.com/office/drawing/2010/main" val="0"/>
              </a:ext>
            </a:extLst>
          </a:blip>
          <a:srcRect t="74563" r="50209"/>
          <a:stretch/>
        </p:blipFill>
        <p:spPr>
          <a:xfrm>
            <a:off x="8608381" y="2432481"/>
            <a:ext cx="2864528" cy="1744462"/>
          </a:xfrm>
          <a:prstGeom prst="rect">
            <a:avLst/>
          </a:prstGeom>
        </p:spPr>
      </p:pic>
      <p:sp>
        <p:nvSpPr>
          <p:cNvPr id="7" name="Title 1">
            <a:extLst>
              <a:ext uri="{FF2B5EF4-FFF2-40B4-BE49-F238E27FC236}">
                <a16:creationId xmlns:a16="http://schemas.microsoft.com/office/drawing/2014/main" id="{C334DFD9-F79F-765E-1594-B24946CC31E0}"/>
              </a:ext>
            </a:extLst>
          </p:cNvPr>
          <p:cNvSpPr txBox="1">
            <a:spLocks/>
          </p:cNvSpPr>
          <p:nvPr/>
        </p:nvSpPr>
        <p:spPr>
          <a:xfrm>
            <a:off x="509727" y="-166816"/>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GWAS workflow</a:t>
            </a:r>
          </a:p>
        </p:txBody>
      </p:sp>
      <p:cxnSp>
        <p:nvCxnSpPr>
          <p:cNvPr id="9" name="Straight Arrow Connector 8">
            <a:extLst>
              <a:ext uri="{FF2B5EF4-FFF2-40B4-BE49-F238E27FC236}">
                <a16:creationId xmlns:a16="http://schemas.microsoft.com/office/drawing/2014/main" id="{7927E887-903A-B39C-2C84-ADD5B32AC848}"/>
              </a:ext>
            </a:extLst>
          </p:cNvPr>
          <p:cNvCxnSpPr>
            <a:stCxn id="11" idx="3"/>
            <a:endCxn id="13" idx="1"/>
          </p:cNvCxnSpPr>
          <p:nvPr/>
        </p:nvCxnSpPr>
        <p:spPr>
          <a:xfrm>
            <a:off x="3583619" y="3304712"/>
            <a:ext cx="11421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132A25D-C888-718A-8AEE-AE3AA1E71228}"/>
              </a:ext>
            </a:extLst>
          </p:cNvPr>
          <p:cNvCxnSpPr>
            <a:stCxn id="13" idx="3"/>
            <a:endCxn id="6" idx="1"/>
          </p:cNvCxnSpPr>
          <p:nvPr/>
        </p:nvCxnSpPr>
        <p:spPr>
          <a:xfrm>
            <a:off x="7466213" y="3304712"/>
            <a:ext cx="11421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5582765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with medium confidence">
            <a:extLst>
              <a:ext uri="{FF2B5EF4-FFF2-40B4-BE49-F238E27FC236}">
                <a16:creationId xmlns:a16="http://schemas.microsoft.com/office/drawing/2014/main" id="{A4FBAA39-9E8B-558E-6EB8-C43DEBF31794}"/>
              </a:ext>
            </a:extLst>
          </p:cNvPr>
          <p:cNvPicPr>
            <a:picLocks noChangeAspect="1"/>
          </p:cNvPicPr>
          <p:nvPr/>
        </p:nvPicPr>
        <p:blipFill rotWithShape="1">
          <a:blip r:embed="rId2">
            <a:extLst>
              <a:ext uri="{28A0092B-C50C-407E-A947-70E740481C1C}">
                <a14:useLocalDpi xmlns:a14="http://schemas.microsoft.com/office/drawing/2010/main" val="0"/>
              </a:ext>
            </a:extLst>
          </a:blip>
          <a:srcRect l="209" t="-709" r="50000" b="29839"/>
          <a:stretch/>
        </p:blipFill>
        <p:spPr>
          <a:xfrm>
            <a:off x="326014" y="0"/>
            <a:ext cx="3355231" cy="5692902"/>
          </a:xfrm>
          <a:prstGeom prst="rect">
            <a:avLst/>
          </a:prstGeom>
        </p:spPr>
      </p:pic>
      <p:sp>
        <p:nvSpPr>
          <p:cNvPr id="2" name="Content Placeholder 2">
            <a:extLst>
              <a:ext uri="{FF2B5EF4-FFF2-40B4-BE49-F238E27FC236}">
                <a16:creationId xmlns:a16="http://schemas.microsoft.com/office/drawing/2014/main" id="{6393F10D-B2C6-086B-6F97-0A4006FEF48C}"/>
              </a:ext>
            </a:extLst>
          </p:cNvPr>
          <p:cNvSpPr txBox="1">
            <a:spLocks/>
          </p:cNvSpPr>
          <p:nvPr/>
        </p:nvSpPr>
        <p:spPr>
          <a:xfrm>
            <a:off x="4172504" y="956245"/>
            <a:ext cx="7181295" cy="470062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AU" sz="1800" dirty="0"/>
              <a:t>Study design</a:t>
            </a:r>
          </a:p>
          <a:p>
            <a:pPr lvl="1"/>
            <a:r>
              <a:rPr lang="en-AU" sz="1400" dirty="0"/>
              <a:t>Phenotype determination</a:t>
            </a:r>
          </a:p>
          <a:p>
            <a:pPr lvl="1"/>
            <a:r>
              <a:rPr lang="en-AU" sz="1400" dirty="0"/>
              <a:t>Selecting an appropriate study population based on the phenotype – cases and controls or unselected population</a:t>
            </a:r>
          </a:p>
          <a:p>
            <a:pPr marL="342900" indent="-342900">
              <a:buFont typeface="+mj-lt"/>
              <a:buAutoNum type="arabicPeriod"/>
            </a:pPr>
            <a:r>
              <a:rPr lang="en-AU" sz="1800" dirty="0"/>
              <a:t>Genotyping method</a:t>
            </a:r>
          </a:p>
          <a:p>
            <a:pPr lvl="1"/>
            <a:r>
              <a:rPr lang="en-AU" sz="1400" dirty="0"/>
              <a:t>Whole genome sequencing</a:t>
            </a:r>
          </a:p>
          <a:p>
            <a:pPr lvl="1"/>
            <a:r>
              <a:rPr lang="en-AU" sz="1400" dirty="0"/>
              <a:t>SNP array followed by imputation of remaining SNPs on genome using appropriate human reference genome</a:t>
            </a:r>
          </a:p>
          <a:p>
            <a:pPr lvl="1"/>
            <a:r>
              <a:rPr lang="en-AU" sz="1400" dirty="0"/>
              <a:t>Meta-analysis: Combining the results from independent previous GWASs</a:t>
            </a:r>
          </a:p>
          <a:p>
            <a:pPr marL="342900" indent="-342900">
              <a:buFont typeface="+mj-lt"/>
              <a:buAutoNum type="arabicPeriod"/>
            </a:pPr>
            <a:r>
              <a:rPr lang="en-AU" sz="1800" dirty="0"/>
              <a:t>Association analysis</a:t>
            </a:r>
          </a:p>
          <a:p>
            <a:pPr lvl="1"/>
            <a:r>
              <a:rPr lang="en-AU" sz="1400" dirty="0"/>
              <a:t>Test for association of SNP with the phenotype</a:t>
            </a:r>
          </a:p>
          <a:p>
            <a:pPr lvl="1"/>
            <a:r>
              <a:rPr lang="en-AU" sz="1400" dirty="0"/>
              <a:t>Linear regression for continuous phenotype or logistic regression for binary trait</a:t>
            </a:r>
          </a:p>
          <a:p>
            <a:pPr marL="342900" indent="-342900">
              <a:buFont typeface="+mj-lt"/>
              <a:buAutoNum type="arabicPeriod"/>
            </a:pPr>
            <a:r>
              <a:rPr lang="en-AU" sz="1800" dirty="0"/>
              <a:t>Identify regions of interest</a:t>
            </a:r>
          </a:p>
          <a:p>
            <a:pPr lvl="1"/>
            <a:r>
              <a:rPr lang="en-AU" sz="1400" dirty="0"/>
              <a:t>Regions that have reached genome-wide significance (association p &lt; 5 × 10</a:t>
            </a:r>
            <a:r>
              <a:rPr lang="en-AU" sz="1400" baseline="30000" dirty="0"/>
              <a:t>-8</a:t>
            </a:r>
            <a:r>
              <a:rPr lang="en-AU" sz="1400" dirty="0"/>
              <a:t>) or suggestive significance (association p &lt; 1 × 10</a:t>
            </a:r>
            <a:r>
              <a:rPr lang="en-AU" sz="1400" baseline="30000" dirty="0"/>
              <a:t>-5</a:t>
            </a:r>
            <a:r>
              <a:rPr lang="en-AU" sz="1400" dirty="0"/>
              <a:t>)</a:t>
            </a:r>
          </a:p>
          <a:p>
            <a:pPr lvl="1"/>
            <a:r>
              <a:rPr lang="en-AU" sz="1400" dirty="0"/>
              <a:t>Account for linkage equilibrium</a:t>
            </a:r>
          </a:p>
          <a:p>
            <a:pPr marL="285750" indent="-285750">
              <a:buFont typeface="Arial" panose="020B0604020202020204" pitchFamily="34" charset="0"/>
              <a:buChar char="•"/>
            </a:pPr>
            <a:endParaRPr lang="en-AU" sz="1400" dirty="0">
              <a:cs typeface="Arial"/>
            </a:endParaRPr>
          </a:p>
        </p:txBody>
      </p:sp>
      <p:sp>
        <p:nvSpPr>
          <p:cNvPr id="3" name="Title 1">
            <a:extLst>
              <a:ext uri="{FF2B5EF4-FFF2-40B4-BE49-F238E27FC236}">
                <a16:creationId xmlns:a16="http://schemas.microsoft.com/office/drawing/2014/main" id="{FD11F2D5-4726-260E-5152-28F38DE7B445}"/>
              </a:ext>
            </a:extLst>
          </p:cNvPr>
          <p:cNvSpPr txBox="1">
            <a:spLocks/>
          </p:cNvSpPr>
          <p:nvPr/>
        </p:nvSpPr>
        <p:spPr>
          <a:xfrm>
            <a:off x="4619500" y="-142047"/>
            <a:ext cx="6734299" cy="1066182"/>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Step 1 - GWAS</a:t>
            </a:r>
          </a:p>
        </p:txBody>
      </p:sp>
      <p:sp>
        <p:nvSpPr>
          <p:cNvPr id="6" name="TextBox 5">
            <a:extLst>
              <a:ext uri="{FF2B5EF4-FFF2-40B4-BE49-F238E27FC236}">
                <a16:creationId xmlns:a16="http://schemas.microsoft.com/office/drawing/2014/main" id="{D9BDA497-476C-5F62-9148-338FF21DD386}"/>
              </a:ext>
            </a:extLst>
          </p:cNvPr>
          <p:cNvSpPr txBox="1"/>
          <p:nvPr/>
        </p:nvSpPr>
        <p:spPr>
          <a:xfrm>
            <a:off x="169197" y="5575177"/>
            <a:ext cx="7894147" cy="276999"/>
          </a:xfrm>
          <a:prstGeom prst="rect">
            <a:avLst/>
          </a:prstGeom>
          <a:noFill/>
        </p:spPr>
        <p:txBody>
          <a:bodyPr wrap="square">
            <a:spAutoFit/>
          </a:bodyPr>
          <a:lstStyle/>
          <a:p>
            <a:r>
              <a:rPr lang="en-AU" sz="1200" b="0" i="0" dirty="0">
                <a:solidFill>
                  <a:srgbClr val="4D5156"/>
                </a:solidFill>
                <a:effectLst/>
                <a:latin typeface="arial" panose="020B0604020202020204" pitchFamily="34" charset="0"/>
              </a:rPr>
              <a:t> Note - </a:t>
            </a:r>
            <a:r>
              <a:rPr lang="en-AU" sz="1200" b="1" i="0" dirty="0">
                <a:solidFill>
                  <a:srgbClr val="5F6368"/>
                </a:solidFill>
                <a:effectLst/>
                <a:latin typeface="arial" panose="020B0604020202020204" pitchFamily="34" charset="0"/>
              </a:rPr>
              <a:t>linkage disequilibrium</a:t>
            </a:r>
            <a:r>
              <a:rPr lang="en-AU" sz="1200" b="0" i="0" dirty="0">
                <a:solidFill>
                  <a:srgbClr val="4D5156"/>
                </a:solidFill>
                <a:effectLst/>
                <a:latin typeface="arial" panose="020B0604020202020204" pitchFamily="34" charset="0"/>
              </a:rPr>
              <a:t> (</a:t>
            </a:r>
            <a:r>
              <a:rPr lang="en-AU" sz="1200" b="1" i="0" dirty="0">
                <a:solidFill>
                  <a:srgbClr val="5F6368"/>
                </a:solidFill>
                <a:effectLst/>
                <a:latin typeface="arial" panose="020B0604020202020204" pitchFamily="34" charset="0"/>
              </a:rPr>
              <a:t>LD</a:t>
            </a:r>
            <a:r>
              <a:rPr lang="en-AU" sz="1200" b="0" i="0" dirty="0">
                <a:solidFill>
                  <a:srgbClr val="4D5156"/>
                </a:solidFill>
                <a:effectLst/>
                <a:latin typeface="arial" panose="020B0604020202020204" pitchFamily="34" charset="0"/>
              </a:rPr>
              <a:t>) is the non-random association of alleles at different loci in a given population</a:t>
            </a:r>
            <a:endParaRPr lang="en-US" sz="1200" dirty="0"/>
          </a:p>
        </p:txBody>
      </p:sp>
    </p:spTree>
    <p:extLst>
      <p:ext uri="{BB962C8B-B14F-4D97-AF65-F5344CB8AC3E}">
        <p14:creationId xmlns:p14="http://schemas.microsoft.com/office/powerpoint/2010/main" val="269378346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CAD12EA5-FCCC-D272-B46C-06830C904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8" y="1570711"/>
            <a:ext cx="5786835" cy="3716578"/>
          </a:xfrm>
          <a:prstGeom prst="rect">
            <a:avLst/>
          </a:prstGeom>
        </p:spPr>
      </p:pic>
      <p:sp>
        <p:nvSpPr>
          <p:cNvPr id="5" name="Title 1">
            <a:extLst>
              <a:ext uri="{FF2B5EF4-FFF2-40B4-BE49-F238E27FC236}">
                <a16:creationId xmlns:a16="http://schemas.microsoft.com/office/drawing/2014/main" id="{63AABB1F-89FF-937D-AD43-A79D568AF795}"/>
              </a:ext>
            </a:extLst>
          </p:cNvPr>
          <p:cNvSpPr txBox="1">
            <a:spLocks/>
          </p:cNvSpPr>
          <p:nvPr/>
        </p:nvSpPr>
        <p:spPr>
          <a:xfrm>
            <a:off x="838200" y="70301"/>
            <a:ext cx="10515600" cy="1325563"/>
          </a:xfrm>
          <a:prstGeom prst="rect">
            <a:avLst/>
          </a:prstGeom>
        </p:spPr>
        <p:txBody>
          <a:bodyPr anchor="ctr"/>
          <a:lstStyle>
            <a:lvl1pPr algn="l" defTabSz="914400" rtl="0" eaLnBrk="1" latinLnBrk="0" hangingPunct="1">
              <a:lnSpc>
                <a:spcPct val="90000"/>
              </a:lnSpc>
              <a:spcBef>
                <a:spcPct val="0"/>
              </a:spcBef>
              <a:buNone/>
              <a:defRPr sz="4000" b="1" kern="1200">
                <a:solidFill>
                  <a:srgbClr val="0F4372"/>
                </a:solidFill>
                <a:latin typeface="+mj-lt"/>
                <a:ea typeface="+mj-ea"/>
                <a:cs typeface="+mj-cs"/>
              </a:defRPr>
            </a:lvl1pPr>
          </a:lstStyle>
          <a:p>
            <a:r>
              <a:rPr lang="en-AU" sz="3600" dirty="0"/>
              <a:t>GWAS results</a:t>
            </a:r>
          </a:p>
        </p:txBody>
      </p:sp>
      <p:sp>
        <p:nvSpPr>
          <p:cNvPr id="6" name="TextBox 5">
            <a:extLst>
              <a:ext uri="{FF2B5EF4-FFF2-40B4-BE49-F238E27FC236}">
                <a16:creationId xmlns:a16="http://schemas.microsoft.com/office/drawing/2014/main" id="{1E6D5E6E-2FD2-09D2-6AEE-99AAEE8F1EAE}"/>
              </a:ext>
            </a:extLst>
          </p:cNvPr>
          <p:cNvSpPr txBox="1"/>
          <p:nvPr/>
        </p:nvSpPr>
        <p:spPr>
          <a:xfrm>
            <a:off x="7860224" y="5406500"/>
            <a:ext cx="4331776" cy="553998"/>
          </a:xfrm>
          <a:prstGeom prst="rect">
            <a:avLst/>
          </a:prstGeom>
          <a:noFill/>
        </p:spPr>
        <p:txBody>
          <a:bodyPr wrap="square" rtlCol="0">
            <a:spAutoFit/>
          </a:bodyPr>
          <a:lstStyle/>
          <a:p>
            <a:r>
              <a:rPr lang="en-AU" sz="1000" dirty="0"/>
              <a:t>Source: </a:t>
            </a:r>
            <a:r>
              <a:rPr lang="en-AU" sz="1000" dirty="0" err="1"/>
              <a:t>Assimes</a:t>
            </a:r>
            <a:r>
              <a:rPr lang="en-AU" sz="1000" dirty="0"/>
              <a:t>, Themistocles L., and Robert Roberts. "Genetics: implications for prevention and management of coronary artery disease." Journal of the American College of Cardiology 68.25 (2016): 2797-2818.</a:t>
            </a:r>
          </a:p>
        </p:txBody>
      </p:sp>
      <p:sp>
        <p:nvSpPr>
          <p:cNvPr id="3" name="Oval 2">
            <a:extLst>
              <a:ext uri="{FF2B5EF4-FFF2-40B4-BE49-F238E27FC236}">
                <a16:creationId xmlns:a16="http://schemas.microsoft.com/office/drawing/2014/main" id="{6DDCD613-FC51-B6DA-B3AE-3E70E68950C9}"/>
              </a:ext>
            </a:extLst>
          </p:cNvPr>
          <p:cNvSpPr/>
          <p:nvPr/>
        </p:nvSpPr>
        <p:spPr>
          <a:xfrm>
            <a:off x="5007007" y="3311371"/>
            <a:ext cx="1500326" cy="122511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5F6C70ED-7A6D-3EF0-3C08-F542BEC4992E}"/>
              </a:ext>
            </a:extLst>
          </p:cNvPr>
          <p:cNvSpPr txBox="1"/>
          <p:nvPr/>
        </p:nvSpPr>
        <p:spPr>
          <a:xfrm>
            <a:off x="7243949" y="1951672"/>
            <a:ext cx="4483454" cy="1631216"/>
          </a:xfrm>
          <a:prstGeom prst="rect">
            <a:avLst/>
          </a:prstGeom>
          <a:noFill/>
        </p:spPr>
        <p:txBody>
          <a:bodyPr wrap="square" rtlCol="0">
            <a:spAutoFit/>
          </a:bodyPr>
          <a:lstStyle/>
          <a:p>
            <a:pPr marL="285750" indent="-285750">
              <a:buFont typeface="Arial" panose="020B0604020202020204" pitchFamily="34" charset="0"/>
              <a:buChar char="•"/>
            </a:pPr>
            <a:r>
              <a:rPr lang="en-AU" sz="2000" dirty="0"/>
              <a:t>GWAS analyses common variants (MAF &gt; 0.05)</a:t>
            </a:r>
          </a:p>
          <a:p>
            <a:endParaRPr lang="en-AU" sz="2000" dirty="0"/>
          </a:p>
          <a:p>
            <a:pPr marL="285750" indent="-285750">
              <a:buFont typeface="Arial" panose="020B0604020202020204" pitchFamily="34" charset="0"/>
              <a:buChar char="•"/>
            </a:pPr>
            <a:r>
              <a:rPr lang="en-AU" sz="2000" dirty="0"/>
              <a:t>The effect sizes of significant variants are &lt; 1.5 (low to moderate)</a:t>
            </a:r>
          </a:p>
        </p:txBody>
      </p:sp>
      <p:sp>
        <p:nvSpPr>
          <p:cNvPr id="7" name="TextBox 6">
            <a:extLst>
              <a:ext uri="{FF2B5EF4-FFF2-40B4-BE49-F238E27FC236}">
                <a16:creationId xmlns:a16="http://schemas.microsoft.com/office/drawing/2014/main" id="{9F60BC28-4E9A-8D9A-6C32-3909E93D48EE}"/>
              </a:ext>
            </a:extLst>
          </p:cNvPr>
          <p:cNvSpPr txBox="1"/>
          <p:nvPr/>
        </p:nvSpPr>
        <p:spPr>
          <a:xfrm>
            <a:off x="375353" y="5529610"/>
            <a:ext cx="6712527" cy="307777"/>
          </a:xfrm>
          <a:prstGeom prst="rect">
            <a:avLst/>
          </a:prstGeom>
          <a:noFill/>
        </p:spPr>
        <p:txBody>
          <a:bodyPr wrap="square">
            <a:spAutoFit/>
          </a:bodyPr>
          <a:lstStyle/>
          <a:p>
            <a:r>
              <a:rPr lang="en-AU" sz="1400" dirty="0">
                <a:effectLst/>
                <a:latin typeface="Helvetica Neue" panose="02000503000000020004" pitchFamily="2" charset="0"/>
              </a:rPr>
              <a:t>An </a:t>
            </a:r>
            <a:r>
              <a:rPr lang="en-AU" sz="1400" i="1" dirty="0">
                <a:effectLst/>
                <a:latin typeface="Helvetica Neue" panose="02000503000000020004" pitchFamily="2" charset="0"/>
              </a:rPr>
              <a:t>allelic effect size</a:t>
            </a:r>
            <a:r>
              <a:rPr lang="en-AU" sz="1400" dirty="0">
                <a:effectLst/>
                <a:latin typeface="Helvetica Neue" panose="02000503000000020004" pitchFamily="2" charset="0"/>
              </a:rPr>
              <a:t> is the magnitude of the effect of an allele on a phenotype</a:t>
            </a:r>
          </a:p>
        </p:txBody>
      </p:sp>
    </p:spTree>
    <p:extLst>
      <p:ext uri="{BB962C8B-B14F-4D97-AF65-F5344CB8AC3E}">
        <p14:creationId xmlns:p14="http://schemas.microsoft.com/office/powerpoint/2010/main" val="418937066"/>
      </p:ext>
    </p:extLst>
  </p:cSld>
  <p:clrMapOvr>
    <a:masterClrMapping/>
  </p:clrMapOvr>
  <p:transition spd="med">
    <p:fade/>
  </p:transition>
</p:sld>
</file>

<file path=ppt/theme/theme1.xml><?xml version="1.0" encoding="utf-8"?>
<a:theme xmlns:a="http://schemas.openxmlformats.org/drawingml/2006/main" name="QUT">
  <a:themeElements>
    <a:clrScheme name="Research &amp; Innovation custom palette">
      <a:dk1>
        <a:srgbClr val="262626"/>
      </a:dk1>
      <a:lt1>
        <a:sysClr val="window" lastClr="FFFFFF"/>
      </a:lt1>
      <a:dk2>
        <a:srgbClr val="003C71"/>
      </a:dk2>
      <a:lt2>
        <a:srgbClr val="E7E6E6"/>
      </a:lt2>
      <a:accent1>
        <a:srgbClr val="009FDF"/>
      </a:accent1>
      <a:accent2>
        <a:srgbClr val="002648"/>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t powerpoint template_final.potx" id="{B97CFC25-2845-4393-81F9-B929C2346D7D}" vid="{BFFB05C5-55C4-4AE2-91BD-BBC27D2D97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t powerpoint template_final.potx" id="{B97CFC25-2845-4393-81F9-B929C2346D7D}" vid="{BFFB05C5-55C4-4AE2-91BD-BBC27D2D97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7900</TotalTime>
  <Words>4351</Words>
  <Application>Microsoft Office PowerPoint</Application>
  <PresentationFormat>Widescreen</PresentationFormat>
  <Paragraphs>509</Paragraphs>
  <Slides>39</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Aptos</vt:lpstr>
      <vt:lpstr>Arial</vt:lpstr>
      <vt:lpstr>Arial</vt:lpstr>
      <vt:lpstr>Calibri</vt:lpstr>
      <vt:lpstr>Helvetica Neue</vt:lpstr>
      <vt:lpstr>QUT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Measuring the influence of the environment on the genome</vt:lpstr>
      <vt:lpstr>Illumina EPIC array (DNAm)</vt:lpstr>
      <vt:lpstr>Infinium Assay Workflow</vt:lpstr>
      <vt:lpstr>System Controls: ENmix</vt:lpstr>
      <vt:lpstr>Class Structure: Minfi</vt:lpstr>
      <vt:lpstr>Generalized Linear Model (GLM): Limma</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and understanding the molecular mechanisms of migraine via functional interpretation of genome-wide association study (GWAS) data </dc:title>
  <dc:creator>Ammarah Ghaffar</dc:creator>
  <cp:lastModifiedBy>Paul Ruiz Pinto</cp:lastModifiedBy>
  <cp:revision>183</cp:revision>
  <dcterms:created xsi:type="dcterms:W3CDTF">2023-04-03T02:02:49Z</dcterms:created>
  <dcterms:modified xsi:type="dcterms:W3CDTF">2025-07-26T23:58:45Z</dcterms:modified>
</cp:coreProperties>
</file>